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6" r:id="rId2"/>
    <p:sldId id="342" r:id="rId3"/>
    <p:sldId id="259" r:id="rId4"/>
    <p:sldId id="334" r:id="rId5"/>
    <p:sldId id="335" r:id="rId6"/>
    <p:sldId id="336" r:id="rId7"/>
    <p:sldId id="337" r:id="rId8"/>
    <p:sldId id="338" r:id="rId9"/>
    <p:sldId id="339" r:id="rId10"/>
    <p:sldId id="340" r:id="rId11"/>
    <p:sldId id="341" r:id="rId12"/>
    <p:sldId id="344" r:id="rId13"/>
    <p:sldId id="343" r:id="rId14"/>
    <p:sldId id="345" r:id="rId15"/>
    <p:sldId id="346" r:id="rId16"/>
    <p:sldId id="347" r:id="rId17"/>
    <p:sldId id="348" r:id="rId18"/>
    <p:sldId id="349" r:id="rId19"/>
    <p:sldId id="350" r:id="rId20"/>
    <p:sldId id="351" r:id="rId21"/>
    <p:sldId id="352" r:id="rId22"/>
    <p:sldId id="353" r:id="rId23"/>
    <p:sldId id="354" r:id="rId24"/>
    <p:sldId id="327"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15" autoAdjust="0"/>
    <p:restoredTop sz="94660"/>
  </p:normalViewPr>
  <p:slideViewPr>
    <p:cSldViewPr snapToGrid="0" showGuides="1">
      <p:cViewPr varScale="1">
        <p:scale>
          <a:sx n="103" d="100"/>
          <a:sy n="103" d="100"/>
        </p:scale>
        <p:origin x="618" y="138"/>
      </p:cViewPr>
      <p:guideLst>
        <p:guide orient="horz" pos="2160"/>
        <p:guide pos="384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7A0D5F-392C-4863-9685-24D627447143}" type="datetimeFigureOut">
              <a:rPr lang="zh-CN" altLang="en-US" smtClean="0"/>
              <a:t>2026/2/3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8BF4AB-1AE5-4D8E-935D-F7C466C46D57}" type="slidenum">
              <a:rPr lang="zh-CN" altLang="en-US" smtClean="0"/>
              <a:t>‹#›</a:t>
            </a:fld>
            <a:endParaRPr lang="zh-CN" altLang="en-US"/>
          </a:p>
        </p:txBody>
      </p:sp>
    </p:spTree>
    <p:extLst>
      <p:ext uri="{BB962C8B-B14F-4D97-AF65-F5344CB8AC3E}">
        <p14:creationId xmlns:p14="http://schemas.microsoft.com/office/powerpoint/2010/main" val="717734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FDFD4FF-62D3-4AEC-A4B6-02769A8E9458}"/>
              </a:ext>
            </a:extLst>
          </p:cNvPr>
          <p:cNvSpPr>
            <a:spLocks noGrp="1"/>
          </p:cNvSpPr>
          <p:nvPr>
            <p:ph type="ctrTitle"/>
          </p:nvPr>
        </p:nvSpPr>
        <p:spPr>
          <a:xfrm>
            <a:off x="1524000" y="1122363"/>
            <a:ext cx="9144000" cy="2387600"/>
          </a:xfrm>
        </p:spPr>
        <p:txBody>
          <a:bodyPr anchor="t">
            <a:normAutofit/>
          </a:bodyPr>
          <a:lstStyle>
            <a:lvl1pPr algn="ctr">
              <a:defRPr sz="6000"/>
            </a:lvl1pPr>
          </a:lstStyle>
          <a:p>
            <a:r>
              <a:rPr lang="vi-VN" altLang="vi-VN">
                <a:latin typeface="Noto Sans"/>
                <a:ea typeface="Noto Sans"/>
              </a:rPr>
              <a:t>Bấm vào đây để chỉnh sửa kiểu tiêu đề chính</a:t>
            </a:r>
          </a:p>
        </p:txBody>
      </p:sp>
      <p:sp>
        <p:nvSpPr>
          <p:cNvPr id="3" name="副标题 2">
            <a:extLst>
              <a:ext uri="{FF2B5EF4-FFF2-40B4-BE49-F238E27FC236}">
                <a16:creationId xmlns:a16="http://schemas.microsoft.com/office/drawing/2014/main" id="{1EEE5BC8-8953-40E7-877B-4C5D833981A6}"/>
              </a:ext>
            </a:extLst>
          </p:cNvPr>
          <p:cNvSpPr>
            <a:spLocks noGrp="1"/>
          </p:cNvSpPr>
          <p:nvPr>
            <p:ph type="subTitle" idx="1"/>
          </p:nvPr>
        </p:nvSpPr>
        <p:spPr>
          <a:xfrm>
            <a:off x="1524000" y="3602038"/>
            <a:ext cx="9144000" cy="1655762"/>
          </a:xfrm>
        </p:spPr>
        <p:txBody>
          <a:bodyPr>
            <a:normAutofit/>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ltLang="vi-VN">
                <a:latin typeface="Noto Sans"/>
                <a:ea typeface="Noto Sans"/>
              </a:rPr>
              <a:t>Bấm vào đây để chỉnh sửa kiểu phụ đề chính</a:t>
            </a:r>
          </a:p>
        </p:txBody>
      </p:sp>
      <p:sp>
        <p:nvSpPr>
          <p:cNvPr id="4" name="日期占位符 3">
            <a:extLst>
              <a:ext uri="{FF2B5EF4-FFF2-40B4-BE49-F238E27FC236}">
                <a16:creationId xmlns:a16="http://schemas.microsoft.com/office/drawing/2014/main" id="{94AD6EEE-93D9-4554-8F75-2CF6B862CA3A}"/>
              </a:ext>
            </a:extLst>
          </p:cNvPr>
          <p:cNvSpPr>
            <a:spLocks noGrp="1"/>
          </p:cNvSpPr>
          <p:nvPr>
            <p:ph type="dt" sz="half" idx="10"/>
          </p:nvPr>
        </p:nvSpPr>
        <p:spPr/>
        <p:txBody>
          <a:bodyPr>
            <a:normAutofit/>
          </a:bodyPr>
          <a:lstStyle/>
          <a:p>
            <a:r>
              <a:rPr lang="vi-VN" altLang="vi-VN" sz="1100" smtClean="0">
                <a:latin typeface="Noto Sans"/>
                <a:ea typeface="Noto Sans"/>
              </a:rPr>
              <a:t>20XX/9/16 Thứ Năm</a:t>
            </a:r>
            <a:endParaRPr lang="zh-CN" altLang="en-US"/>
          </a:p>
        </p:txBody>
      </p:sp>
      <p:sp>
        <p:nvSpPr>
          <p:cNvPr id="5" name="页脚占位符 4">
            <a:extLst>
              <a:ext uri="{FF2B5EF4-FFF2-40B4-BE49-F238E27FC236}">
                <a16:creationId xmlns:a16="http://schemas.microsoft.com/office/drawing/2014/main" id="{8449B6F8-ED73-4358-8495-0030FF01359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0DD68A9-95F8-490D-94BA-AAE920364974}"/>
              </a:ext>
            </a:extLst>
          </p:cNvPr>
          <p:cNvSpPr>
            <a:spLocks noGrp="1"/>
          </p:cNvSpPr>
          <p:nvPr>
            <p:ph type="sldNum" sz="quarter" idx="12"/>
          </p:nvPr>
        </p:nvSpPr>
        <p:spPr/>
        <p:txBody>
          <a:bodyPr>
            <a:normAutofit/>
          </a:bodyPr>
          <a:lstStyle/>
          <a:p>
            <a:fld id="{3D08D1CB-218F-4A32-8D7F-3EC1B0E6C8A7}" type="slidenum">
              <a:rPr lang="vi-VN" altLang="vi-VN" smtClean="0">
                <a:latin typeface="Noto Sans"/>
                <a:ea typeface="Noto Sans"/>
              </a:rPr>
              <a:t>‹#›</a:t>
            </a:fld>
            <a:endParaRPr lang="zh-CN" altLang="en-US"/>
          </a:p>
        </p:txBody>
      </p:sp>
    </p:spTree>
    <p:extLst>
      <p:ext uri="{BB962C8B-B14F-4D97-AF65-F5344CB8AC3E}">
        <p14:creationId xmlns:p14="http://schemas.microsoft.com/office/powerpoint/2010/main" val="2175460687"/>
      </p:ext>
    </p:extLst>
  </p:cSld>
  <p:clrMapOvr>
    <a:masterClrMapping/>
  </p:clrMapOvr>
  <p:transition spd="slow" advTm="3000">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7930D3-031D-4675-B284-80010CC6A8FA}"/>
              </a:ext>
            </a:extLst>
          </p:cNvPr>
          <p:cNvSpPr>
            <a:spLocks noGrp="1"/>
          </p:cNvSpPr>
          <p:nvPr>
            <p:ph type="title"/>
          </p:nvPr>
        </p:nvSpPr>
        <p:spPr/>
        <p:txBody>
          <a:bodyPr>
            <a:normAutofit/>
          </a:bodyPr>
          <a:lstStyle/>
          <a:p>
            <a:r>
              <a:rPr lang="vi-VN" altLang="vi-VN">
                <a:latin typeface="Noto Sans"/>
                <a:ea typeface="Noto Sans"/>
              </a:rPr>
              <a:t>Bấm vào đây để chỉnh sửa kiểu tiêu</a:t>
            </a:r>
          </a:p>
        </p:txBody>
      </p:sp>
      <p:sp>
        <p:nvSpPr>
          <p:cNvPr id="3" name="内容占位符 2">
            <a:extLst>
              <a:ext uri="{FF2B5EF4-FFF2-40B4-BE49-F238E27FC236}">
                <a16:creationId xmlns:a16="http://schemas.microsoft.com/office/drawing/2014/main" id="{D570AD5A-8320-4FC8-A4E8-66679BF4CF3B}"/>
              </a:ext>
            </a:extLst>
          </p:cNvPr>
          <p:cNvSpPr>
            <a:spLocks noGrp="1"/>
          </p:cNvSpPr>
          <p:nvPr>
            <p:ph idx="1"/>
          </p:nvPr>
        </p:nvSpPr>
        <p:spPr/>
        <p:txBody>
          <a:bodyPr>
            <a:normAutofit/>
          </a:bodyPr>
          <a:lstStyle/>
          <a:p>
            <a:pPr lvl="0"/>
            <a:r>
              <a:rPr lang="vi-VN" altLang="vi-VN">
                <a:latin typeface="Noto Sans"/>
                <a:ea typeface="Noto Sans"/>
              </a:rPr>
              <a:t>Bấm vào đây để chỉnh sửa kiểu văn bản chính</a:t>
            </a:r>
          </a:p>
          <a:p>
            <a:pPr lvl="1"/>
            <a:r>
              <a:rPr lang="vi-VN" altLang="vi-VN">
                <a:latin typeface="Noto Sans"/>
                <a:ea typeface="Noto Sans"/>
              </a:rPr>
              <a:t>Cấp độ 2</a:t>
            </a:r>
          </a:p>
          <a:p>
            <a:pPr lvl="2"/>
            <a:r>
              <a:rPr lang="vi-VN" altLang="vi-VN">
                <a:latin typeface="Noto Sans"/>
                <a:ea typeface="Noto Sans"/>
              </a:rPr>
              <a:t>Cấp ba</a:t>
            </a:r>
          </a:p>
          <a:p>
            <a:pPr lvl="3"/>
            <a:r>
              <a:rPr lang="vi-VN" altLang="vi-VN">
                <a:latin typeface="Noto Sans"/>
                <a:ea typeface="Noto Sans"/>
              </a:rPr>
              <a:t>Cấp 4</a:t>
            </a:r>
          </a:p>
          <a:p>
            <a:pPr lvl="4"/>
            <a:r>
              <a:rPr lang="vi-VN" altLang="vi-VN">
                <a:latin typeface="Noto Sans"/>
                <a:ea typeface="Noto Sans"/>
              </a:rPr>
              <a:t>Cấp 5</a:t>
            </a:r>
          </a:p>
        </p:txBody>
      </p:sp>
      <p:sp>
        <p:nvSpPr>
          <p:cNvPr id="4" name="日期占位符 3">
            <a:extLst>
              <a:ext uri="{FF2B5EF4-FFF2-40B4-BE49-F238E27FC236}">
                <a16:creationId xmlns:a16="http://schemas.microsoft.com/office/drawing/2014/main" id="{B6E09613-8829-487C-A2F3-9A57369685CE}"/>
              </a:ext>
            </a:extLst>
          </p:cNvPr>
          <p:cNvSpPr>
            <a:spLocks noGrp="1"/>
          </p:cNvSpPr>
          <p:nvPr>
            <p:ph type="dt" sz="half" idx="10"/>
          </p:nvPr>
        </p:nvSpPr>
        <p:spPr/>
        <p:txBody>
          <a:bodyPr>
            <a:normAutofit/>
          </a:bodyPr>
          <a:lstStyle/>
          <a:p>
            <a:r>
              <a:rPr lang="vi-VN" altLang="vi-VN" sz="1100" smtClean="0">
                <a:latin typeface="Noto Sans"/>
                <a:ea typeface="Noto Sans"/>
              </a:rPr>
              <a:t>20XX/9/16 Thứ Năm</a:t>
            </a:r>
            <a:endParaRPr lang="zh-CN" altLang="en-US"/>
          </a:p>
        </p:txBody>
      </p:sp>
      <p:sp>
        <p:nvSpPr>
          <p:cNvPr id="5" name="页脚占位符 4">
            <a:extLst>
              <a:ext uri="{FF2B5EF4-FFF2-40B4-BE49-F238E27FC236}">
                <a16:creationId xmlns:a16="http://schemas.microsoft.com/office/drawing/2014/main" id="{6AC92E0B-BB51-4A7B-ADD7-643F6B2447F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CC6F57C-C4A2-4513-9302-876F734A2A00}"/>
              </a:ext>
            </a:extLst>
          </p:cNvPr>
          <p:cNvSpPr>
            <a:spLocks noGrp="1"/>
          </p:cNvSpPr>
          <p:nvPr>
            <p:ph type="sldNum" sz="quarter" idx="12"/>
          </p:nvPr>
        </p:nvSpPr>
        <p:spPr/>
        <p:txBody>
          <a:bodyPr>
            <a:normAutofit/>
          </a:bodyPr>
          <a:lstStyle/>
          <a:p>
            <a:fld id="{3D08D1CB-218F-4A32-8D7F-3EC1B0E6C8A7}" type="slidenum">
              <a:rPr lang="vi-VN" altLang="vi-VN" smtClean="0">
                <a:latin typeface="Noto Sans"/>
                <a:ea typeface="Noto Sans"/>
              </a:rPr>
              <a:t>‹#›</a:t>
            </a:fld>
            <a:endParaRPr lang="zh-CN" altLang="en-US"/>
          </a:p>
        </p:txBody>
      </p:sp>
    </p:spTree>
    <p:extLst>
      <p:ext uri="{BB962C8B-B14F-4D97-AF65-F5344CB8AC3E}">
        <p14:creationId xmlns:p14="http://schemas.microsoft.com/office/powerpoint/2010/main" val="2710074707"/>
      </p:ext>
    </p:extLst>
  </p:cSld>
  <p:clrMapOvr>
    <a:masterClrMapping/>
  </p:clrMapOvr>
  <p:transition spd="slow" advTm="3000">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BEA3DEA-632C-4EBC-8137-74993F6F09BA}"/>
              </a:ext>
            </a:extLst>
          </p:cNvPr>
          <p:cNvSpPr>
            <a:spLocks noGrp="1"/>
          </p:cNvSpPr>
          <p:nvPr>
            <p:ph type="title"/>
          </p:nvPr>
        </p:nvSpPr>
        <p:spPr>
          <a:xfrm>
            <a:off x="831850" y="1709738"/>
            <a:ext cx="10515600" cy="2852737"/>
          </a:xfrm>
        </p:spPr>
        <p:txBody>
          <a:bodyPr anchor="t">
            <a:normAutofit/>
          </a:bodyPr>
          <a:lstStyle>
            <a:lvl1pPr>
              <a:defRPr sz="6000"/>
            </a:lvl1pPr>
          </a:lstStyle>
          <a:p>
            <a:r>
              <a:rPr lang="vi-VN" altLang="vi-VN">
                <a:latin typeface="Noto Sans"/>
                <a:ea typeface="Noto Sans"/>
              </a:rPr>
              <a:t>Bấm vào đây để chỉnh</a:t>
            </a:r>
          </a:p>
        </p:txBody>
      </p:sp>
      <p:sp>
        <p:nvSpPr>
          <p:cNvPr id="3" name="文本占位符 2">
            <a:extLst>
              <a:ext uri="{FF2B5EF4-FFF2-40B4-BE49-F238E27FC236}">
                <a16:creationId xmlns:a16="http://schemas.microsoft.com/office/drawing/2014/main" id="{34857F30-F163-4E24-997A-EA495F27F323}"/>
              </a:ext>
            </a:extLst>
          </p:cNvPr>
          <p:cNvSpPr>
            <a:spLocks noGrp="1"/>
          </p:cNvSpPr>
          <p:nvPr>
            <p:ph type="body" idx="1"/>
          </p:nvPr>
        </p:nvSpPr>
        <p:spPr>
          <a:xfrm>
            <a:off x="831850" y="4589463"/>
            <a:ext cx="10515600" cy="1500187"/>
          </a:xfrm>
        </p:spPr>
        <p:txBody>
          <a:bodyPr>
            <a:normAutofit/>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vi-VN" altLang="vi-VN">
                <a:latin typeface="Noto Sans"/>
                <a:ea typeface="Noto Sans"/>
              </a:rPr>
              <a:t>Bấm vào đây để chỉnh sửa kiểu văn bản chính</a:t>
            </a:r>
          </a:p>
        </p:txBody>
      </p:sp>
      <p:sp>
        <p:nvSpPr>
          <p:cNvPr id="4" name="日期占位符 3">
            <a:extLst>
              <a:ext uri="{FF2B5EF4-FFF2-40B4-BE49-F238E27FC236}">
                <a16:creationId xmlns:a16="http://schemas.microsoft.com/office/drawing/2014/main" id="{F6DBF492-FAAD-4AAB-9D6E-6ED2A818F95A}"/>
              </a:ext>
            </a:extLst>
          </p:cNvPr>
          <p:cNvSpPr>
            <a:spLocks noGrp="1"/>
          </p:cNvSpPr>
          <p:nvPr>
            <p:ph type="dt" sz="half" idx="10"/>
          </p:nvPr>
        </p:nvSpPr>
        <p:spPr/>
        <p:txBody>
          <a:bodyPr>
            <a:normAutofit/>
          </a:bodyPr>
          <a:lstStyle/>
          <a:p>
            <a:r>
              <a:rPr lang="vi-VN" altLang="vi-VN" sz="1100" smtClean="0">
                <a:latin typeface="Noto Sans"/>
                <a:ea typeface="Noto Sans"/>
              </a:rPr>
              <a:t>20XX/9/16 Thứ Năm</a:t>
            </a:r>
            <a:endParaRPr lang="zh-CN" altLang="en-US"/>
          </a:p>
        </p:txBody>
      </p:sp>
      <p:sp>
        <p:nvSpPr>
          <p:cNvPr id="5" name="页脚占位符 4">
            <a:extLst>
              <a:ext uri="{FF2B5EF4-FFF2-40B4-BE49-F238E27FC236}">
                <a16:creationId xmlns:a16="http://schemas.microsoft.com/office/drawing/2014/main" id="{55E5535D-A787-4A6E-B343-92D64447F73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22F3348-6AA4-420B-B148-4CD956FD70B0}"/>
              </a:ext>
            </a:extLst>
          </p:cNvPr>
          <p:cNvSpPr>
            <a:spLocks noGrp="1"/>
          </p:cNvSpPr>
          <p:nvPr>
            <p:ph type="sldNum" sz="quarter" idx="12"/>
          </p:nvPr>
        </p:nvSpPr>
        <p:spPr/>
        <p:txBody>
          <a:bodyPr>
            <a:normAutofit/>
          </a:bodyPr>
          <a:lstStyle/>
          <a:p>
            <a:fld id="{3D08D1CB-218F-4A32-8D7F-3EC1B0E6C8A7}" type="slidenum">
              <a:rPr lang="vi-VN" altLang="vi-VN" smtClean="0">
                <a:latin typeface="Noto Sans"/>
                <a:ea typeface="Noto Sans"/>
              </a:rPr>
              <a:t>‹#›</a:t>
            </a:fld>
            <a:endParaRPr lang="zh-CN" altLang="en-US"/>
          </a:p>
        </p:txBody>
      </p:sp>
    </p:spTree>
    <p:extLst>
      <p:ext uri="{BB962C8B-B14F-4D97-AF65-F5344CB8AC3E}">
        <p14:creationId xmlns:p14="http://schemas.microsoft.com/office/powerpoint/2010/main" val="4181906057"/>
      </p:ext>
    </p:extLst>
  </p:cSld>
  <p:clrMapOvr>
    <a:masterClrMapping/>
  </p:clrMapOvr>
  <p:transition spd="slow" advTm="3000">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862CD5E-D425-45D7-8734-3F322C15B65F}"/>
              </a:ext>
            </a:extLst>
          </p:cNvPr>
          <p:cNvSpPr>
            <a:spLocks noGrp="1"/>
          </p:cNvSpPr>
          <p:nvPr>
            <p:ph type="title"/>
          </p:nvPr>
        </p:nvSpPr>
        <p:spPr/>
        <p:txBody>
          <a:bodyPr>
            <a:normAutofit/>
          </a:bodyPr>
          <a:lstStyle/>
          <a:p>
            <a:r>
              <a:rPr lang="vi-VN" altLang="vi-VN">
                <a:latin typeface="Noto Sans"/>
                <a:ea typeface="Noto Sans"/>
              </a:rPr>
              <a:t>Bấm vào đây để chỉnh sửa kiểu tiêu</a:t>
            </a:r>
          </a:p>
        </p:txBody>
      </p:sp>
      <p:sp>
        <p:nvSpPr>
          <p:cNvPr id="3" name="内容占位符 2">
            <a:extLst>
              <a:ext uri="{FF2B5EF4-FFF2-40B4-BE49-F238E27FC236}">
                <a16:creationId xmlns:a16="http://schemas.microsoft.com/office/drawing/2014/main" id="{74B00880-DAC5-49B9-B5AE-3984FEFB7BF3}"/>
              </a:ext>
            </a:extLst>
          </p:cNvPr>
          <p:cNvSpPr>
            <a:spLocks noGrp="1"/>
          </p:cNvSpPr>
          <p:nvPr>
            <p:ph sz="half" idx="1"/>
          </p:nvPr>
        </p:nvSpPr>
        <p:spPr>
          <a:xfrm>
            <a:off x="838200" y="1825625"/>
            <a:ext cx="5181600" cy="4351338"/>
          </a:xfrm>
        </p:spPr>
        <p:txBody>
          <a:bodyPr>
            <a:normAutofit/>
          </a:bodyPr>
          <a:lstStyle/>
          <a:p>
            <a:pPr lvl="0"/>
            <a:r>
              <a:rPr lang="vi-VN" altLang="vi-VN">
                <a:latin typeface="Noto Sans"/>
                <a:ea typeface="Noto Sans"/>
              </a:rPr>
              <a:t>Bấm vào đây để</a:t>
            </a:r>
          </a:p>
          <a:p>
            <a:pPr lvl="1"/>
            <a:r>
              <a:rPr lang="vi-VN" altLang="vi-VN">
                <a:latin typeface="Noto Sans"/>
                <a:ea typeface="Noto Sans"/>
              </a:rPr>
              <a:t>Cấp độ 2</a:t>
            </a:r>
          </a:p>
          <a:p>
            <a:pPr lvl="2"/>
            <a:r>
              <a:rPr lang="vi-VN" altLang="vi-VN">
                <a:latin typeface="Noto Sans"/>
                <a:ea typeface="Noto Sans"/>
              </a:rPr>
              <a:t>Cấp ba</a:t>
            </a:r>
          </a:p>
          <a:p>
            <a:pPr lvl="3"/>
            <a:r>
              <a:rPr lang="vi-VN" altLang="vi-VN">
                <a:latin typeface="Noto Sans"/>
                <a:ea typeface="Noto Sans"/>
              </a:rPr>
              <a:t>Cấp 4</a:t>
            </a:r>
          </a:p>
          <a:p>
            <a:pPr lvl="4"/>
            <a:r>
              <a:rPr lang="vi-VN" altLang="vi-VN">
                <a:latin typeface="Noto Sans"/>
                <a:ea typeface="Noto Sans"/>
              </a:rPr>
              <a:t>Cấp 5</a:t>
            </a:r>
          </a:p>
        </p:txBody>
      </p:sp>
      <p:sp>
        <p:nvSpPr>
          <p:cNvPr id="4" name="内容占位符 3">
            <a:extLst>
              <a:ext uri="{FF2B5EF4-FFF2-40B4-BE49-F238E27FC236}">
                <a16:creationId xmlns:a16="http://schemas.microsoft.com/office/drawing/2014/main" id="{AD33660B-C77D-4E58-AB2F-F00744FEAB63}"/>
              </a:ext>
            </a:extLst>
          </p:cNvPr>
          <p:cNvSpPr>
            <a:spLocks noGrp="1"/>
          </p:cNvSpPr>
          <p:nvPr>
            <p:ph sz="half" idx="2"/>
          </p:nvPr>
        </p:nvSpPr>
        <p:spPr>
          <a:xfrm>
            <a:off x="6172200" y="1825625"/>
            <a:ext cx="5181600" cy="4351338"/>
          </a:xfrm>
        </p:spPr>
        <p:txBody>
          <a:bodyPr>
            <a:normAutofit/>
          </a:bodyPr>
          <a:lstStyle/>
          <a:p>
            <a:pPr lvl="0"/>
            <a:r>
              <a:rPr lang="vi-VN" altLang="vi-VN">
                <a:latin typeface="Noto Sans"/>
                <a:ea typeface="Noto Sans"/>
              </a:rPr>
              <a:t>Bấm vào đây để</a:t>
            </a:r>
          </a:p>
          <a:p>
            <a:pPr lvl="1"/>
            <a:r>
              <a:rPr lang="vi-VN" altLang="vi-VN">
                <a:latin typeface="Noto Sans"/>
                <a:ea typeface="Noto Sans"/>
              </a:rPr>
              <a:t>Cấp độ 2</a:t>
            </a:r>
          </a:p>
          <a:p>
            <a:pPr lvl="2"/>
            <a:r>
              <a:rPr lang="vi-VN" altLang="vi-VN">
                <a:latin typeface="Noto Sans"/>
                <a:ea typeface="Noto Sans"/>
              </a:rPr>
              <a:t>Cấp ba</a:t>
            </a:r>
          </a:p>
          <a:p>
            <a:pPr lvl="3"/>
            <a:r>
              <a:rPr lang="vi-VN" altLang="vi-VN">
                <a:latin typeface="Noto Sans"/>
                <a:ea typeface="Noto Sans"/>
              </a:rPr>
              <a:t>Cấp 4</a:t>
            </a:r>
          </a:p>
          <a:p>
            <a:pPr lvl="4"/>
            <a:r>
              <a:rPr lang="vi-VN" altLang="vi-VN">
                <a:latin typeface="Noto Sans"/>
                <a:ea typeface="Noto Sans"/>
              </a:rPr>
              <a:t>Cấp 5</a:t>
            </a:r>
          </a:p>
        </p:txBody>
      </p:sp>
      <p:sp>
        <p:nvSpPr>
          <p:cNvPr id="5" name="日期占位符 4">
            <a:extLst>
              <a:ext uri="{FF2B5EF4-FFF2-40B4-BE49-F238E27FC236}">
                <a16:creationId xmlns:a16="http://schemas.microsoft.com/office/drawing/2014/main" id="{2A846D86-9052-4743-B8D3-6FE141E30E85}"/>
              </a:ext>
            </a:extLst>
          </p:cNvPr>
          <p:cNvSpPr>
            <a:spLocks noGrp="1"/>
          </p:cNvSpPr>
          <p:nvPr>
            <p:ph type="dt" sz="half" idx="10"/>
          </p:nvPr>
        </p:nvSpPr>
        <p:spPr/>
        <p:txBody>
          <a:bodyPr>
            <a:normAutofit/>
          </a:bodyPr>
          <a:lstStyle/>
          <a:p>
            <a:r>
              <a:rPr lang="vi-VN" altLang="vi-VN" sz="1100" smtClean="0">
                <a:latin typeface="Noto Sans"/>
                <a:ea typeface="Noto Sans"/>
              </a:rPr>
              <a:t>20XX/9/16 Thứ Năm</a:t>
            </a:r>
            <a:endParaRPr lang="zh-CN" altLang="en-US"/>
          </a:p>
        </p:txBody>
      </p:sp>
      <p:sp>
        <p:nvSpPr>
          <p:cNvPr id="6" name="页脚占位符 5">
            <a:extLst>
              <a:ext uri="{FF2B5EF4-FFF2-40B4-BE49-F238E27FC236}">
                <a16:creationId xmlns:a16="http://schemas.microsoft.com/office/drawing/2014/main" id="{DC67E774-62C1-4533-8439-86822B29CA6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F9E58C2-416E-44B5-9EBE-B96A3D0C6A6C}"/>
              </a:ext>
            </a:extLst>
          </p:cNvPr>
          <p:cNvSpPr>
            <a:spLocks noGrp="1"/>
          </p:cNvSpPr>
          <p:nvPr>
            <p:ph type="sldNum" sz="quarter" idx="12"/>
          </p:nvPr>
        </p:nvSpPr>
        <p:spPr/>
        <p:txBody>
          <a:bodyPr>
            <a:normAutofit/>
          </a:bodyPr>
          <a:lstStyle/>
          <a:p>
            <a:fld id="{3D08D1CB-218F-4A32-8D7F-3EC1B0E6C8A7}" type="slidenum">
              <a:rPr lang="vi-VN" altLang="vi-VN" smtClean="0">
                <a:latin typeface="Noto Sans"/>
                <a:ea typeface="Noto Sans"/>
              </a:rPr>
              <a:t>‹#›</a:t>
            </a:fld>
            <a:endParaRPr lang="zh-CN" altLang="en-US"/>
          </a:p>
        </p:txBody>
      </p:sp>
    </p:spTree>
    <p:extLst>
      <p:ext uri="{BB962C8B-B14F-4D97-AF65-F5344CB8AC3E}">
        <p14:creationId xmlns:p14="http://schemas.microsoft.com/office/powerpoint/2010/main" val="3053536874"/>
      </p:ext>
    </p:extLst>
  </p:cSld>
  <p:clrMapOvr>
    <a:masterClrMapping/>
  </p:clrMapOvr>
  <p:transition spd="slow" advTm="3000">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F2A9E4D-C7D1-4F90-AAD3-21E0A34064C9}"/>
              </a:ext>
            </a:extLst>
          </p:cNvPr>
          <p:cNvSpPr>
            <a:spLocks noGrp="1"/>
          </p:cNvSpPr>
          <p:nvPr>
            <p:ph type="title"/>
          </p:nvPr>
        </p:nvSpPr>
        <p:spPr>
          <a:xfrm>
            <a:off x="839788" y="365125"/>
            <a:ext cx="10515600" cy="1325563"/>
          </a:xfrm>
        </p:spPr>
        <p:txBody>
          <a:bodyPr>
            <a:normAutofit/>
          </a:bodyPr>
          <a:lstStyle/>
          <a:p>
            <a:r>
              <a:rPr lang="vi-VN" altLang="vi-VN">
                <a:latin typeface="Noto Sans"/>
                <a:ea typeface="Noto Sans"/>
              </a:rPr>
              <a:t>Bấm vào đây để chỉnh sửa kiểu tiêu</a:t>
            </a:r>
          </a:p>
        </p:txBody>
      </p:sp>
      <p:sp>
        <p:nvSpPr>
          <p:cNvPr id="3" name="文本占位符 2">
            <a:extLst>
              <a:ext uri="{FF2B5EF4-FFF2-40B4-BE49-F238E27FC236}">
                <a16:creationId xmlns:a16="http://schemas.microsoft.com/office/drawing/2014/main" id="{9ADA7A94-0DD3-4DBA-8F0E-9FCFEA2D8297}"/>
              </a:ext>
            </a:extLst>
          </p:cNvPr>
          <p:cNvSpPr>
            <a:spLocks noGrp="1"/>
          </p:cNvSpPr>
          <p:nvPr>
            <p:ph type="body" idx="1"/>
          </p:nvPr>
        </p:nvSpPr>
        <p:spPr>
          <a:xfrm>
            <a:off x="839788" y="1681163"/>
            <a:ext cx="5157787" cy="823912"/>
          </a:xfrm>
        </p:spPr>
        <p:txBody>
          <a:bodyPr anchor="t">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ltLang="vi-VN" sz="2300">
                <a:latin typeface="Noto Sans"/>
                <a:ea typeface="Noto Sans"/>
              </a:rPr>
              <a:t>Bấm vào đây để chỉnh</a:t>
            </a:r>
          </a:p>
        </p:txBody>
      </p:sp>
      <p:sp>
        <p:nvSpPr>
          <p:cNvPr id="4" name="内容占位符 3">
            <a:extLst>
              <a:ext uri="{FF2B5EF4-FFF2-40B4-BE49-F238E27FC236}">
                <a16:creationId xmlns:a16="http://schemas.microsoft.com/office/drawing/2014/main" id="{8EF8CB74-1F82-4617-9FF2-DBD5C1A69638}"/>
              </a:ext>
            </a:extLst>
          </p:cNvPr>
          <p:cNvSpPr>
            <a:spLocks noGrp="1"/>
          </p:cNvSpPr>
          <p:nvPr>
            <p:ph sz="half" idx="2"/>
          </p:nvPr>
        </p:nvSpPr>
        <p:spPr>
          <a:xfrm>
            <a:off x="839788" y="2505075"/>
            <a:ext cx="5157787" cy="3684588"/>
          </a:xfrm>
        </p:spPr>
        <p:txBody>
          <a:bodyPr>
            <a:normAutofit/>
          </a:bodyPr>
          <a:lstStyle/>
          <a:p>
            <a:pPr lvl="0"/>
            <a:r>
              <a:rPr lang="vi-VN" altLang="vi-VN">
                <a:latin typeface="Noto Sans"/>
                <a:ea typeface="Noto Sans"/>
              </a:rPr>
              <a:t>Bấm vào đây để</a:t>
            </a:r>
          </a:p>
          <a:p>
            <a:pPr lvl="1"/>
            <a:r>
              <a:rPr lang="vi-VN" altLang="vi-VN">
                <a:latin typeface="Noto Sans"/>
                <a:ea typeface="Noto Sans"/>
              </a:rPr>
              <a:t>Cấp độ 2</a:t>
            </a:r>
          </a:p>
          <a:p>
            <a:pPr lvl="2"/>
            <a:r>
              <a:rPr lang="vi-VN" altLang="vi-VN">
                <a:latin typeface="Noto Sans"/>
                <a:ea typeface="Noto Sans"/>
              </a:rPr>
              <a:t>Cấp ba</a:t>
            </a:r>
          </a:p>
          <a:p>
            <a:pPr lvl="3"/>
            <a:r>
              <a:rPr lang="vi-VN" altLang="vi-VN">
                <a:latin typeface="Noto Sans"/>
                <a:ea typeface="Noto Sans"/>
              </a:rPr>
              <a:t>Cấp 4</a:t>
            </a:r>
          </a:p>
          <a:p>
            <a:pPr lvl="4"/>
            <a:r>
              <a:rPr lang="vi-VN" altLang="vi-VN">
                <a:latin typeface="Noto Sans"/>
                <a:ea typeface="Noto Sans"/>
              </a:rPr>
              <a:t>Cấp 5</a:t>
            </a:r>
          </a:p>
        </p:txBody>
      </p:sp>
      <p:sp>
        <p:nvSpPr>
          <p:cNvPr id="5" name="文本占位符 4">
            <a:extLst>
              <a:ext uri="{FF2B5EF4-FFF2-40B4-BE49-F238E27FC236}">
                <a16:creationId xmlns:a16="http://schemas.microsoft.com/office/drawing/2014/main" id="{B042C842-1DD8-4D07-B681-90D1A7509C2F}"/>
              </a:ext>
            </a:extLst>
          </p:cNvPr>
          <p:cNvSpPr>
            <a:spLocks noGrp="1"/>
          </p:cNvSpPr>
          <p:nvPr>
            <p:ph type="body" sz="quarter" idx="3"/>
          </p:nvPr>
        </p:nvSpPr>
        <p:spPr>
          <a:xfrm>
            <a:off x="6172200" y="1681163"/>
            <a:ext cx="5183188" cy="823912"/>
          </a:xfrm>
        </p:spPr>
        <p:txBody>
          <a:bodyPr anchor="t">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ltLang="vi-VN" sz="2300">
                <a:latin typeface="Noto Sans"/>
                <a:ea typeface="Noto Sans"/>
              </a:rPr>
              <a:t>Bấm vào đây để chỉnh</a:t>
            </a:r>
          </a:p>
        </p:txBody>
      </p:sp>
      <p:sp>
        <p:nvSpPr>
          <p:cNvPr id="6" name="内容占位符 5">
            <a:extLst>
              <a:ext uri="{FF2B5EF4-FFF2-40B4-BE49-F238E27FC236}">
                <a16:creationId xmlns:a16="http://schemas.microsoft.com/office/drawing/2014/main" id="{D3A254C5-E301-4623-8466-CA6AB3B7B457}"/>
              </a:ext>
            </a:extLst>
          </p:cNvPr>
          <p:cNvSpPr>
            <a:spLocks noGrp="1"/>
          </p:cNvSpPr>
          <p:nvPr>
            <p:ph sz="quarter" idx="4"/>
          </p:nvPr>
        </p:nvSpPr>
        <p:spPr>
          <a:xfrm>
            <a:off x="6172200" y="2505075"/>
            <a:ext cx="5183188" cy="3684588"/>
          </a:xfrm>
        </p:spPr>
        <p:txBody>
          <a:bodyPr>
            <a:normAutofit/>
          </a:bodyPr>
          <a:lstStyle/>
          <a:p>
            <a:pPr lvl="0"/>
            <a:r>
              <a:rPr lang="vi-VN" altLang="vi-VN">
                <a:latin typeface="Noto Sans"/>
                <a:ea typeface="Noto Sans"/>
              </a:rPr>
              <a:t>Bấm vào đây để</a:t>
            </a:r>
          </a:p>
          <a:p>
            <a:pPr lvl="1"/>
            <a:r>
              <a:rPr lang="vi-VN" altLang="vi-VN">
                <a:latin typeface="Noto Sans"/>
                <a:ea typeface="Noto Sans"/>
              </a:rPr>
              <a:t>Cấp độ 2</a:t>
            </a:r>
          </a:p>
          <a:p>
            <a:pPr lvl="2"/>
            <a:r>
              <a:rPr lang="vi-VN" altLang="vi-VN">
                <a:latin typeface="Noto Sans"/>
                <a:ea typeface="Noto Sans"/>
              </a:rPr>
              <a:t>Cấp ba</a:t>
            </a:r>
          </a:p>
          <a:p>
            <a:pPr lvl="3"/>
            <a:r>
              <a:rPr lang="vi-VN" altLang="vi-VN">
                <a:latin typeface="Noto Sans"/>
                <a:ea typeface="Noto Sans"/>
              </a:rPr>
              <a:t>Cấp 4</a:t>
            </a:r>
          </a:p>
          <a:p>
            <a:pPr lvl="4"/>
            <a:r>
              <a:rPr lang="vi-VN" altLang="vi-VN">
                <a:latin typeface="Noto Sans"/>
                <a:ea typeface="Noto Sans"/>
              </a:rPr>
              <a:t>Cấp 5</a:t>
            </a:r>
          </a:p>
        </p:txBody>
      </p:sp>
      <p:sp>
        <p:nvSpPr>
          <p:cNvPr id="7" name="日期占位符 6">
            <a:extLst>
              <a:ext uri="{FF2B5EF4-FFF2-40B4-BE49-F238E27FC236}">
                <a16:creationId xmlns:a16="http://schemas.microsoft.com/office/drawing/2014/main" id="{8839A23D-38F2-46CC-8576-F8E8D0A41CCC}"/>
              </a:ext>
            </a:extLst>
          </p:cNvPr>
          <p:cNvSpPr>
            <a:spLocks noGrp="1"/>
          </p:cNvSpPr>
          <p:nvPr>
            <p:ph type="dt" sz="half" idx="10"/>
          </p:nvPr>
        </p:nvSpPr>
        <p:spPr/>
        <p:txBody>
          <a:bodyPr>
            <a:normAutofit/>
          </a:bodyPr>
          <a:lstStyle/>
          <a:p>
            <a:r>
              <a:rPr lang="vi-VN" altLang="vi-VN" sz="1100" smtClean="0">
                <a:latin typeface="Noto Sans"/>
                <a:ea typeface="Noto Sans"/>
              </a:rPr>
              <a:t>20XX/9/16 Thứ Năm</a:t>
            </a:r>
            <a:endParaRPr lang="zh-CN" altLang="en-US"/>
          </a:p>
        </p:txBody>
      </p:sp>
      <p:sp>
        <p:nvSpPr>
          <p:cNvPr id="8" name="页脚占位符 7">
            <a:extLst>
              <a:ext uri="{FF2B5EF4-FFF2-40B4-BE49-F238E27FC236}">
                <a16:creationId xmlns:a16="http://schemas.microsoft.com/office/drawing/2014/main" id="{0DCC8812-A129-43D3-8F49-9C32EA41C853}"/>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8A439BEE-87D7-4F1F-A532-557C899E5FA8}"/>
              </a:ext>
            </a:extLst>
          </p:cNvPr>
          <p:cNvSpPr>
            <a:spLocks noGrp="1"/>
          </p:cNvSpPr>
          <p:nvPr>
            <p:ph type="sldNum" sz="quarter" idx="12"/>
          </p:nvPr>
        </p:nvSpPr>
        <p:spPr/>
        <p:txBody>
          <a:bodyPr>
            <a:normAutofit/>
          </a:bodyPr>
          <a:lstStyle/>
          <a:p>
            <a:fld id="{3D08D1CB-218F-4A32-8D7F-3EC1B0E6C8A7}" type="slidenum">
              <a:rPr lang="vi-VN" altLang="vi-VN" smtClean="0">
                <a:latin typeface="Noto Sans"/>
                <a:ea typeface="Noto Sans"/>
              </a:rPr>
              <a:t>‹#›</a:t>
            </a:fld>
            <a:endParaRPr lang="zh-CN" altLang="en-US"/>
          </a:p>
        </p:txBody>
      </p:sp>
    </p:spTree>
    <p:extLst>
      <p:ext uri="{BB962C8B-B14F-4D97-AF65-F5344CB8AC3E}">
        <p14:creationId xmlns:p14="http://schemas.microsoft.com/office/powerpoint/2010/main" val="3433496578"/>
      </p:ext>
    </p:extLst>
  </p:cSld>
  <p:clrMapOvr>
    <a:masterClrMapping/>
  </p:clrMapOvr>
  <p:transition spd="slow" advTm="3000">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D3EFF35-4082-48F7-A45A-726FD3645136}"/>
              </a:ext>
            </a:extLst>
          </p:cNvPr>
          <p:cNvSpPr>
            <a:spLocks noGrp="1"/>
          </p:cNvSpPr>
          <p:nvPr>
            <p:ph type="title"/>
          </p:nvPr>
        </p:nvSpPr>
        <p:spPr/>
        <p:txBody>
          <a:bodyPr>
            <a:normAutofit/>
          </a:bodyPr>
          <a:lstStyle/>
          <a:p>
            <a:r>
              <a:rPr lang="vi-VN" altLang="vi-VN">
                <a:latin typeface="Noto Sans"/>
                <a:ea typeface="Noto Sans"/>
              </a:rPr>
              <a:t>Bấm vào đây để chỉnh sửa kiểu tiêu</a:t>
            </a:r>
          </a:p>
        </p:txBody>
      </p:sp>
      <p:sp>
        <p:nvSpPr>
          <p:cNvPr id="3" name="日期占位符 2">
            <a:extLst>
              <a:ext uri="{FF2B5EF4-FFF2-40B4-BE49-F238E27FC236}">
                <a16:creationId xmlns:a16="http://schemas.microsoft.com/office/drawing/2014/main" id="{885440D9-91F1-4D8C-9D1B-9686B5955156}"/>
              </a:ext>
            </a:extLst>
          </p:cNvPr>
          <p:cNvSpPr>
            <a:spLocks noGrp="1"/>
          </p:cNvSpPr>
          <p:nvPr>
            <p:ph type="dt" sz="half" idx="10"/>
          </p:nvPr>
        </p:nvSpPr>
        <p:spPr/>
        <p:txBody>
          <a:bodyPr>
            <a:normAutofit/>
          </a:bodyPr>
          <a:lstStyle/>
          <a:p>
            <a:r>
              <a:rPr lang="vi-VN" altLang="vi-VN" sz="1100" smtClean="0">
                <a:latin typeface="Noto Sans"/>
                <a:ea typeface="Noto Sans"/>
              </a:rPr>
              <a:t>20XX/9/16 Thứ Năm</a:t>
            </a:r>
            <a:endParaRPr lang="zh-CN" altLang="en-US"/>
          </a:p>
        </p:txBody>
      </p:sp>
      <p:sp>
        <p:nvSpPr>
          <p:cNvPr id="4" name="页脚占位符 3">
            <a:extLst>
              <a:ext uri="{FF2B5EF4-FFF2-40B4-BE49-F238E27FC236}">
                <a16:creationId xmlns:a16="http://schemas.microsoft.com/office/drawing/2014/main" id="{3C8727AA-CF3E-43F5-8321-6627468B4FFB}"/>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74275427-3DA1-4BFA-A469-9AB96E303960}"/>
              </a:ext>
            </a:extLst>
          </p:cNvPr>
          <p:cNvSpPr>
            <a:spLocks noGrp="1"/>
          </p:cNvSpPr>
          <p:nvPr>
            <p:ph type="sldNum" sz="quarter" idx="12"/>
          </p:nvPr>
        </p:nvSpPr>
        <p:spPr/>
        <p:txBody>
          <a:bodyPr>
            <a:normAutofit/>
          </a:bodyPr>
          <a:lstStyle/>
          <a:p>
            <a:fld id="{3D08D1CB-218F-4A32-8D7F-3EC1B0E6C8A7}" type="slidenum">
              <a:rPr lang="vi-VN" altLang="vi-VN" smtClean="0">
                <a:latin typeface="Noto Sans"/>
                <a:ea typeface="Noto Sans"/>
              </a:rPr>
              <a:t>‹#›</a:t>
            </a:fld>
            <a:endParaRPr lang="zh-CN" altLang="en-US"/>
          </a:p>
        </p:txBody>
      </p:sp>
    </p:spTree>
    <p:extLst>
      <p:ext uri="{BB962C8B-B14F-4D97-AF65-F5344CB8AC3E}">
        <p14:creationId xmlns:p14="http://schemas.microsoft.com/office/powerpoint/2010/main" val="1853421091"/>
      </p:ext>
    </p:extLst>
  </p:cSld>
  <p:clrMapOvr>
    <a:masterClrMapping/>
  </p:clrMapOvr>
  <p:transition spd="slow" advTm="3000">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E145262D-5CBA-44DB-A0D8-FBE3463455C8}"/>
              </a:ext>
            </a:extLst>
          </p:cNvPr>
          <p:cNvSpPr>
            <a:spLocks noGrp="1"/>
          </p:cNvSpPr>
          <p:nvPr>
            <p:ph type="dt" sz="half" idx="10"/>
          </p:nvPr>
        </p:nvSpPr>
        <p:spPr/>
        <p:txBody>
          <a:bodyPr>
            <a:normAutofit/>
          </a:bodyPr>
          <a:lstStyle/>
          <a:p>
            <a:r>
              <a:rPr lang="vi-VN" altLang="vi-VN" sz="1100" smtClean="0">
                <a:latin typeface="Noto Sans"/>
                <a:ea typeface="Noto Sans"/>
              </a:rPr>
              <a:t>20XX/9/16 Thứ Năm</a:t>
            </a:r>
            <a:endParaRPr lang="zh-CN" altLang="en-US"/>
          </a:p>
        </p:txBody>
      </p:sp>
      <p:sp>
        <p:nvSpPr>
          <p:cNvPr id="3" name="页脚占位符 2">
            <a:extLst>
              <a:ext uri="{FF2B5EF4-FFF2-40B4-BE49-F238E27FC236}">
                <a16:creationId xmlns:a16="http://schemas.microsoft.com/office/drawing/2014/main" id="{D4FDB510-869C-4D0E-92A0-51D6FDCAB85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143305B5-7E66-4CF1-87B8-9DC52EEEE8B8}"/>
              </a:ext>
            </a:extLst>
          </p:cNvPr>
          <p:cNvSpPr>
            <a:spLocks noGrp="1"/>
          </p:cNvSpPr>
          <p:nvPr>
            <p:ph type="sldNum" sz="quarter" idx="12"/>
          </p:nvPr>
        </p:nvSpPr>
        <p:spPr/>
        <p:txBody>
          <a:bodyPr>
            <a:normAutofit/>
          </a:bodyPr>
          <a:lstStyle/>
          <a:p>
            <a:fld id="{3D08D1CB-218F-4A32-8D7F-3EC1B0E6C8A7}" type="slidenum">
              <a:rPr lang="vi-VN" altLang="vi-VN" smtClean="0">
                <a:latin typeface="Noto Sans"/>
                <a:ea typeface="Noto Sans"/>
              </a:rPr>
              <a:t>‹#›</a:t>
            </a:fld>
            <a:endParaRPr lang="zh-CN" altLang="en-US"/>
          </a:p>
        </p:txBody>
      </p:sp>
    </p:spTree>
    <p:extLst>
      <p:ext uri="{BB962C8B-B14F-4D97-AF65-F5344CB8AC3E}">
        <p14:creationId xmlns:p14="http://schemas.microsoft.com/office/powerpoint/2010/main" val="4024336055"/>
      </p:ext>
    </p:extLst>
  </p:cSld>
  <p:clrMapOvr>
    <a:masterClrMapping/>
  </p:clrMapOvr>
  <p:transition spd="slow" advTm="3000">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C83916-EDB8-4711-8786-CE62A8307F7F}"/>
              </a:ext>
            </a:extLst>
          </p:cNvPr>
          <p:cNvSpPr>
            <a:spLocks noGrp="1"/>
          </p:cNvSpPr>
          <p:nvPr>
            <p:ph type="title"/>
          </p:nvPr>
        </p:nvSpPr>
        <p:spPr>
          <a:xfrm>
            <a:off x="839788" y="457200"/>
            <a:ext cx="3932237" cy="1600200"/>
          </a:xfrm>
        </p:spPr>
        <p:txBody>
          <a:bodyPr anchor="t">
            <a:normAutofit/>
          </a:bodyPr>
          <a:lstStyle>
            <a:lvl1pPr>
              <a:defRPr sz="3200"/>
            </a:lvl1pPr>
          </a:lstStyle>
          <a:p>
            <a:r>
              <a:rPr lang="vi-VN" altLang="vi-VN" sz="2700">
                <a:latin typeface="Noto Sans"/>
                <a:ea typeface="Noto Sans"/>
              </a:rPr>
              <a:t>Bấm vào đây để chỉnh sửa kiểu tiêu đề</a:t>
            </a:r>
          </a:p>
        </p:txBody>
      </p:sp>
      <p:sp>
        <p:nvSpPr>
          <p:cNvPr id="3" name="内容占位符 2">
            <a:extLst>
              <a:ext uri="{FF2B5EF4-FFF2-40B4-BE49-F238E27FC236}">
                <a16:creationId xmlns:a16="http://schemas.microsoft.com/office/drawing/2014/main" id="{0AFF6D0C-95ED-4879-BF28-C265CCDB3E61}"/>
              </a:ext>
            </a:extLst>
          </p:cNvPr>
          <p:cNvSpPr>
            <a:spLocks noGrp="1"/>
          </p:cNvSpPr>
          <p:nvPr>
            <p:ph idx="1"/>
          </p:nvPr>
        </p:nvSpPr>
        <p:spPr>
          <a:xfrm>
            <a:off x="5183188" y="987425"/>
            <a:ext cx="6172200" cy="4873625"/>
          </a:xfrm>
        </p:spPr>
        <p:txBody>
          <a:bodyPr>
            <a:normAutofit/>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altLang="vi-VN">
                <a:latin typeface="Noto Sans"/>
                <a:ea typeface="Noto Sans"/>
              </a:rPr>
              <a:t>Bấm vào đây để</a:t>
            </a:r>
          </a:p>
          <a:p>
            <a:pPr lvl="1"/>
            <a:r>
              <a:rPr lang="vi-VN" altLang="vi-VN">
                <a:latin typeface="Noto Sans"/>
                <a:ea typeface="Noto Sans"/>
              </a:rPr>
              <a:t>Cấp độ 2</a:t>
            </a:r>
          </a:p>
          <a:p>
            <a:pPr lvl="2"/>
            <a:r>
              <a:rPr lang="vi-VN" altLang="vi-VN">
                <a:latin typeface="Noto Sans"/>
                <a:ea typeface="Noto Sans"/>
              </a:rPr>
              <a:t>Cấp ba</a:t>
            </a:r>
          </a:p>
          <a:p>
            <a:pPr lvl="3"/>
            <a:r>
              <a:rPr lang="vi-VN" altLang="vi-VN">
                <a:latin typeface="Noto Sans"/>
                <a:ea typeface="Noto Sans"/>
              </a:rPr>
              <a:t>Cấp 4</a:t>
            </a:r>
          </a:p>
          <a:p>
            <a:pPr lvl="4"/>
            <a:r>
              <a:rPr lang="vi-VN" altLang="vi-VN">
                <a:latin typeface="Noto Sans"/>
                <a:ea typeface="Noto Sans"/>
              </a:rPr>
              <a:t>Cấp 5</a:t>
            </a:r>
          </a:p>
        </p:txBody>
      </p:sp>
      <p:sp>
        <p:nvSpPr>
          <p:cNvPr id="4" name="文本占位符 3">
            <a:extLst>
              <a:ext uri="{FF2B5EF4-FFF2-40B4-BE49-F238E27FC236}">
                <a16:creationId xmlns:a16="http://schemas.microsoft.com/office/drawing/2014/main" id="{D93CB38D-668E-4199-A45B-891B2D39467D}"/>
              </a:ext>
            </a:extLst>
          </p:cNvPr>
          <p:cNvSpPr>
            <a:spLocks noGrp="1"/>
          </p:cNvSpPr>
          <p:nvPr>
            <p:ph type="body" sz="half" idx="2"/>
          </p:nvPr>
        </p:nvSpPr>
        <p:spPr>
          <a:xfrm>
            <a:off x="839788" y="2057400"/>
            <a:ext cx="3932237" cy="3811588"/>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ltLang="vi-VN">
                <a:latin typeface="Noto Sans"/>
                <a:ea typeface="Noto Sans"/>
              </a:rPr>
              <a:t>Bấm vào đây để chỉnh</a:t>
            </a:r>
          </a:p>
        </p:txBody>
      </p:sp>
      <p:sp>
        <p:nvSpPr>
          <p:cNvPr id="5" name="日期占位符 4">
            <a:extLst>
              <a:ext uri="{FF2B5EF4-FFF2-40B4-BE49-F238E27FC236}">
                <a16:creationId xmlns:a16="http://schemas.microsoft.com/office/drawing/2014/main" id="{4A814A20-9488-48BF-8E45-86B65367C184}"/>
              </a:ext>
            </a:extLst>
          </p:cNvPr>
          <p:cNvSpPr>
            <a:spLocks noGrp="1"/>
          </p:cNvSpPr>
          <p:nvPr>
            <p:ph type="dt" sz="half" idx="10"/>
          </p:nvPr>
        </p:nvSpPr>
        <p:spPr/>
        <p:txBody>
          <a:bodyPr>
            <a:normAutofit/>
          </a:bodyPr>
          <a:lstStyle/>
          <a:p>
            <a:r>
              <a:rPr lang="vi-VN" altLang="vi-VN" sz="1100" smtClean="0">
                <a:latin typeface="Noto Sans"/>
                <a:ea typeface="Noto Sans"/>
              </a:rPr>
              <a:t>20XX/9/16 Thứ Năm</a:t>
            </a:r>
            <a:endParaRPr lang="zh-CN" altLang="en-US"/>
          </a:p>
        </p:txBody>
      </p:sp>
      <p:sp>
        <p:nvSpPr>
          <p:cNvPr id="6" name="页脚占位符 5">
            <a:extLst>
              <a:ext uri="{FF2B5EF4-FFF2-40B4-BE49-F238E27FC236}">
                <a16:creationId xmlns:a16="http://schemas.microsoft.com/office/drawing/2014/main" id="{C991E95A-CDE1-4BF2-9F44-017F5B76C92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6F59FC3-B5FF-4B6D-9C0A-6A3AE3A4C63E}"/>
              </a:ext>
            </a:extLst>
          </p:cNvPr>
          <p:cNvSpPr>
            <a:spLocks noGrp="1"/>
          </p:cNvSpPr>
          <p:nvPr>
            <p:ph type="sldNum" sz="quarter" idx="12"/>
          </p:nvPr>
        </p:nvSpPr>
        <p:spPr/>
        <p:txBody>
          <a:bodyPr>
            <a:normAutofit/>
          </a:bodyPr>
          <a:lstStyle/>
          <a:p>
            <a:fld id="{3D08D1CB-218F-4A32-8D7F-3EC1B0E6C8A7}" type="slidenum">
              <a:rPr lang="vi-VN" altLang="vi-VN" smtClean="0">
                <a:latin typeface="Noto Sans"/>
                <a:ea typeface="Noto Sans"/>
              </a:rPr>
              <a:t>‹#›</a:t>
            </a:fld>
            <a:endParaRPr lang="zh-CN" altLang="en-US"/>
          </a:p>
        </p:txBody>
      </p:sp>
    </p:spTree>
    <p:extLst>
      <p:ext uri="{BB962C8B-B14F-4D97-AF65-F5344CB8AC3E}">
        <p14:creationId xmlns:p14="http://schemas.microsoft.com/office/powerpoint/2010/main" val="2620923640"/>
      </p:ext>
    </p:extLst>
  </p:cSld>
  <p:clrMapOvr>
    <a:masterClrMapping/>
  </p:clrMapOvr>
  <p:transition spd="slow" advTm="3000">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81235E-292A-44EB-878C-6C05326B3E2E}"/>
              </a:ext>
            </a:extLst>
          </p:cNvPr>
          <p:cNvSpPr>
            <a:spLocks noGrp="1"/>
          </p:cNvSpPr>
          <p:nvPr>
            <p:ph type="title"/>
          </p:nvPr>
        </p:nvSpPr>
        <p:spPr>
          <a:xfrm>
            <a:off x="839788" y="457200"/>
            <a:ext cx="3932237" cy="1600200"/>
          </a:xfrm>
        </p:spPr>
        <p:txBody>
          <a:bodyPr anchor="t">
            <a:normAutofit/>
          </a:bodyPr>
          <a:lstStyle>
            <a:lvl1pPr>
              <a:defRPr sz="3200"/>
            </a:lvl1pPr>
          </a:lstStyle>
          <a:p>
            <a:r>
              <a:rPr lang="vi-VN" altLang="vi-VN" sz="2700">
                <a:latin typeface="Noto Sans"/>
                <a:ea typeface="Noto Sans"/>
              </a:rPr>
              <a:t>Bấm vào đây để chỉnh sửa kiểu tiêu đề</a:t>
            </a:r>
          </a:p>
        </p:txBody>
      </p:sp>
      <p:sp>
        <p:nvSpPr>
          <p:cNvPr id="3" name="图片占位符 2">
            <a:extLst>
              <a:ext uri="{FF2B5EF4-FFF2-40B4-BE49-F238E27FC236}">
                <a16:creationId xmlns:a16="http://schemas.microsoft.com/office/drawing/2014/main" id="{67FBEA64-1B21-4491-B4BF-5D4FE45256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A2286BB2-C00F-4AFF-B361-850160EA0E7A}"/>
              </a:ext>
            </a:extLst>
          </p:cNvPr>
          <p:cNvSpPr>
            <a:spLocks noGrp="1"/>
          </p:cNvSpPr>
          <p:nvPr>
            <p:ph type="body" sz="half" idx="2"/>
          </p:nvPr>
        </p:nvSpPr>
        <p:spPr>
          <a:xfrm>
            <a:off x="839788" y="2057400"/>
            <a:ext cx="3932237" cy="3811588"/>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ltLang="vi-VN">
                <a:latin typeface="Noto Sans"/>
                <a:ea typeface="Noto Sans"/>
              </a:rPr>
              <a:t>Bấm vào đây để chỉnh</a:t>
            </a:r>
          </a:p>
        </p:txBody>
      </p:sp>
      <p:sp>
        <p:nvSpPr>
          <p:cNvPr id="5" name="日期占位符 4">
            <a:extLst>
              <a:ext uri="{FF2B5EF4-FFF2-40B4-BE49-F238E27FC236}">
                <a16:creationId xmlns:a16="http://schemas.microsoft.com/office/drawing/2014/main" id="{12854969-67CC-4DDB-A85E-B599CB265317}"/>
              </a:ext>
            </a:extLst>
          </p:cNvPr>
          <p:cNvSpPr>
            <a:spLocks noGrp="1"/>
          </p:cNvSpPr>
          <p:nvPr>
            <p:ph type="dt" sz="half" idx="10"/>
          </p:nvPr>
        </p:nvSpPr>
        <p:spPr/>
        <p:txBody>
          <a:bodyPr>
            <a:normAutofit/>
          </a:bodyPr>
          <a:lstStyle/>
          <a:p>
            <a:r>
              <a:rPr lang="vi-VN" altLang="vi-VN" sz="1100" smtClean="0">
                <a:latin typeface="Noto Sans"/>
                <a:ea typeface="Noto Sans"/>
              </a:rPr>
              <a:t>20XX/9/16 Thứ Năm</a:t>
            </a:r>
            <a:endParaRPr lang="zh-CN" altLang="en-US"/>
          </a:p>
        </p:txBody>
      </p:sp>
      <p:sp>
        <p:nvSpPr>
          <p:cNvPr id="6" name="页脚占位符 5">
            <a:extLst>
              <a:ext uri="{FF2B5EF4-FFF2-40B4-BE49-F238E27FC236}">
                <a16:creationId xmlns:a16="http://schemas.microsoft.com/office/drawing/2014/main" id="{67AFA0DA-1F49-4BB8-AF21-3E94E005317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B1EF868-E9B8-44CD-95BA-BB12213B741B}"/>
              </a:ext>
            </a:extLst>
          </p:cNvPr>
          <p:cNvSpPr>
            <a:spLocks noGrp="1"/>
          </p:cNvSpPr>
          <p:nvPr>
            <p:ph type="sldNum" sz="quarter" idx="12"/>
          </p:nvPr>
        </p:nvSpPr>
        <p:spPr/>
        <p:txBody>
          <a:bodyPr>
            <a:normAutofit/>
          </a:bodyPr>
          <a:lstStyle/>
          <a:p>
            <a:fld id="{3D08D1CB-218F-4A32-8D7F-3EC1B0E6C8A7}" type="slidenum">
              <a:rPr lang="vi-VN" altLang="vi-VN" smtClean="0">
                <a:latin typeface="Noto Sans"/>
                <a:ea typeface="Noto Sans"/>
              </a:rPr>
              <a:t>‹#›</a:t>
            </a:fld>
            <a:endParaRPr lang="zh-CN" altLang="en-US"/>
          </a:p>
        </p:txBody>
      </p:sp>
    </p:spTree>
    <p:extLst>
      <p:ext uri="{BB962C8B-B14F-4D97-AF65-F5344CB8AC3E}">
        <p14:creationId xmlns:p14="http://schemas.microsoft.com/office/powerpoint/2010/main" val="1785502901"/>
      </p:ext>
    </p:extLst>
  </p:cSld>
  <p:clrMapOvr>
    <a:masterClrMapping/>
  </p:clrMapOvr>
  <p:transition spd="slow" advTm="3000">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2DC879E-0D32-4BE0-A120-F9C6584C10AC}"/>
              </a:ext>
            </a:extLst>
          </p:cNvPr>
          <p:cNvSpPr>
            <a:spLocks noGrp="1"/>
          </p:cNvSpPr>
          <p:nvPr>
            <p:ph type="title"/>
          </p:nvPr>
        </p:nvSpPr>
        <p:spPr/>
        <p:txBody>
          <a:bodyPr>
            <a:normAutofit/>
          </a:bodyPr>
          <a:lstStyle/>
          <a:p>
            <a:r>
              <a:rPr lang="vi-VN" altLang="vi-VN">
                <a:latin typeface="Noto Sans"/>
                <a:ea typeface="Noto Sans"/>
              </a:rPr>
              <a:t>Bấm vào đây để chỉnh sửa kiểu tiêu</a:t>
            </a:r>
          </a:p>
        </p:txBody>
      </p:sp>
      <p:sp>
        <p:nvSpPr>
          <p:cNvPr id="3" name="竖排文字占位符 2">
            <a:extLst>
              <a:ext uri="{FF2B5EF4-FFF2-40B4-BE49-F238E27FC236}">
                <a16:creationId xmlns:a16="http://schemas.microsoft.com/office/drawing/2014/main" id="{A81E10D7-D276-43F8-9CFB-037E406B8753}"/>
              </a:ext>
            </a:extLst>
          </p:cNvPr>
          <p:cNvSpPr>
            <a:spLocks noGrp="1"/>
          </p:cNvSpPr>
          <p:nvPr>
            <p:ph type="body" orient="vert" idx="1"/>
          </p:nvPr>
        </p:nvSpPr>
        <p:spPr/>
        <p:txBody>
          <a:bodyPr vert="vert">
            <a:normAutofit/>
          </a:bodyPr>
          <a:lstStyle/>
          <a:p>
            <a:pPr lvl="0"/>
            <a:r>
              <a:rPr lang="vi-VN" altLang="vi-VN">
                <a:latin typeface="Noto Sans"/>
                <a:ea typeface="Noto Sans"/>
              </a:rPr>
              <a:t>Bấm vào đây để chỉnh sửa kiểu văn bản chính</a:t>
            </a:r>
          </a:p>
          <a:p>
            <a:pPr lvl="1"/>
            <a:r>
              <a:rPr lang="vi-VN" altLang="vi-VN">
                <a:latin typeface="Noto Sans"/>
                <a:ea typeface="Noto Sans"/>
              </a:rPr>
              <a:t>Cấp độ 2</a:t>
            </a:r>
          </a:p>
          <a:p>
            <a:pPr lvl="2"/>
            <a:r>
              <a:rPr lang="vi-VN" altLang="vi-VN">
                <a:latin typeface="Noto Sans"/>
                <a:ea typeface="Noto Sans"/>
              </a:rPr>
              <a:t>Cấp ba</a:t>
            </a:r>
          </a:p>
          <a:p>
            <a:pPr lvl="3"/>
            <a:r>
              <a:rPr lang="vi-VN" altLang="vi-VN">
                <a:latin typeface="Noto Sans"/>
                <a:ea typeface="Noto Sans"/>
              </a:rPr>
              <a:t>Cấp 4</a:t>
            </a:r>
          </a:p>
          <a:p>
            <a:pPr lvl="4"/>
            <a:r>
              <a:rPr lang="vi-VN" altLang="vi-VN">
                <a:latin typeface="Noto Sans"/>
                <a:ea typeface="Noto Sans"/>
              </a:rPr>
              <a:t>Cấp 5</a:t>
            </a:r>
          </a:p>
        </p:txBody>
      </p:sp>
      <p:sp>
        <p:nvSpPr>
          <p:cNvPr id="4" name="日期占位符 3">
            <a:extLst>
              <a:ext uri="{FF2B5EF4-FFF2-40B4-BE49-F238E27FC236}">
                <a16:creationId xmlns:a16="http://schemas.microsoft.com/office/drawing/2014/main" id="{999D0859-C8D5-4CB0-A6F6-E08BBC77AA43}"/>
              </a:ext>
            </a:extLst>
          </p:cNvPr>
          <p:cNvSpPr>
            <a:spLocks noGrp="1"/>
          </p:cNvSpPr>
          <p:nvPr>
            <p:ph type="dt" sz="half" idx="10"/>
          </p:nvPr>
        </p:nvSpPr>
        <p:spPr/>
        <p:txBody>
          <a:bodyPr>
            <a:normAutofit/>
          </a:bodyPr>
          <a:lstStyle/>
          <a:p>
            <a:r>
              <a:rPr lang="vi-VN" altLang="vi-VN" sz="1100" smtClean="0">
                <a:latin typeface="Noto Sans"/>
                <a:ea typeface="Noto Sans"/>
              </a:rPr>
              <a:t>20XX/9/16 Thứ Năm</a:t>
            </a:r>
            <a:endParaRPr lang="zh-CN" altLang="en-US"/>
          </a:p>
        </p:txBody>
      </p:sp>
      <p:sp>
        <p:nvSpPr>
          <p:cNvPr id="5" name="页脚占位符 4">
            <a:extLst>
              <a:ext uri="{FF2B5EF4-FFF2-40B4-BE49-F238E27FC236}">
                <a16:creationId xmlns:a16="http://schemas.microsoft.com/office/drawing/2014/main" id="{3DC6744D-ADC9-4AC1-86BD-835D452FC5E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C1637AC-E3AF-4D1C-BD0E-E3F0E590B4C4}"/>
              </a:ext>
            </a:extLst>
          </p:cNvPr>
          <p:cNvSpPr>
            <a:spLocks noGrp="1"/>
          </p:cNvSpPr>
          <p:nvPr>
            <p:ph type="sldNum" sz="quarter" idx="12"/>
          </p:nvPr>
        </p:nvSpPr>
        <p:spPr/>
        <p:txBody>
          <a:bodyPr>
            <a:normAutofit/>
          </a:bodyPr>
          <a:lstStyle/>
          <a:p>
            <a:fld id="{3D08D1CB-218F-4A32-8D7F-3EC1B0E6C8A7}" type="slidenum">
              <a:rPr lang="vi-VN" altLang="vi-VN" smtClean="0">
                <a:latin typeface="Noto Sans"/>
                <a:ea typeface="Noto Sans"/>
              </a:rPr>
              <a:t>‹#›</a:t>
            </a:fld>
            <a:endParaRPr lang="zh-CN" altLang="en-US"/>
          </a:p>
        </p:txBody>
      </p:sp>
    </p:spTree>
    <p:extLst>
      <p:ext uri="{BB962C8B-B14F-4D97-AF65-F5344CB8AC3E}">
        <p14:creationId xmlns:p14="http://schemas.microsoft.com/office/powerpoint/2010/main" val="2808507891"/>
      </p:ext>
    </p:extLst>
  </p:cSld>
  <p:clrMapOvr>
    <a:masterClrMapping/>
  </p:clrMapOvr>
  <p:transition spd="slow" advTm="3000">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A0EA627-7660-4EDF-B196-4FE8E3159549}"/>
              </a:ext>
            </a:extLst>
          </p:cNvPr>
          <p:cNvSpPr>
            <a:spLocks noGrp="1"/>
          </p:cNvSpPr>
          <p:nvPr>
            <p:ph type="title" orient="vert"/>
          </p:nvPr>
        </p:nvSpPr>
        <p:spPr>
          <a:xfrm>
            <a:off x="8724900" y="365125"/>
            <a:ext cx="2628900" cy="5811838"/>
          </a:xfrm>
        </p:spPr>
        <p:txBody>
          <a:bodyPr vert="vert">
            <a:normAutofit/>
          </a:bodyPr>
          <a:lstStyle/>
          <a:p>
            <a:r>
              <a:rPr lang="vi-VN" altLang="vi-VN" sz="4200">
                <a:latin typeface="Noto Sans"/>
                <a:ea typeface="Noto Sans"/>
              </a:rPr>
              <a:t>Bấm vào đây để chỉnh sửa kiểu tiêu đề</a:t>
            </a:r>
          </a:p>
        </p:txBody>
      </p:sp>
      <p:sp>
        <p:nvSpPr>
          <p:cNvPr id="3" name="竖排文字占位符 2">
            <a:extLst>
              <a:ext uri="{FF2B5EF4-FFF2-40B4-BE49-F238E27FC236}">
                <a16:creationId xmlns:a16="http://schemas.microsoft.com/office/drawing/2014/main" id="{4A47E4C9-57DD-4E95-BC4D-01439D0873E9}"/>
              </a:ext>
            </a:extLst>
          </p:cNvPr>
          <p:cNvSpPr>
            <a:spLocks noGrp="1"/>
          </p:cNvSpPr>
          <p:nvPr>
            <p:ph type="body" orient="vert" idx="1"/>
          </p:nvPr>
        </p:nvSpPr>
        <p:spPr>
          <a:xfrm>
            <a:off x="838200" y="365125"/>
            <a:ext cx="7734300" cy="5811838"/>
          </a:xfrm>
        </p:spPr>
        <p:txBody>
          <a:bodyPr vert="vert">
            <a:normAutofit/>
          </a:bodyPr>
          <a:lstStyle/>
          <a:p>
            <a:pPr lvl="0"/>
            <a:r>
              <a:rPr lang="vi-VN" altLang="vi-VN">
                <a:latin typeface="Noto Sans"/>
                <a:ea typeface="Noto Sans"/>
              </a:rPr>
              <a:t>Bấm vào đây để</a:t>
            </a:r>
          </a:p>
          <a:p>
            <a:pPr lvl="1"/>
            <a:r>
              <a:rPr lang="vi-VN" altLang="vi-VN">
                <a:latin typeface="Noto Sans"/>
                <a:ea typeface="Noto Sans"/>
              </a:rPr>
              <a:t>Cấp độ 2</a:t>
            </a:r>
          </a:p>
          <a:p>
            <a:pPr lvl="2"/>
            <a:r>
              <a:rPr lang="vi-VN" altLang="vi-VN">
                <a:latin typeface="Noto Sans"/>
                <a:ea typeface="Noto Sans"/>
              </a:rPr>
              <a:t>Cấp ba</a:t>
            </a:r>
          </a:p>
          <a:p>
            <a:pPr lvl="3"/>
            <a:r>
              <a:rPr lang="vi-VN" altLang="vi-VN">
                <a:latin typeface="Noto Sans"/>
                <a:ea typeface="Noto Sans"/>
              </a:rPr>
              <a:t>Cấp 4</a:t>
            </a:r>
          </a:p>
          <a:p>
            <a:pPr lvl="4"/>
            <a:r>
              <a:rPr lang="vi-VN" altLang="vi-VN">
                <a:latin typeface="Noto Sans"/>
                <a:ea typeface="Noto Sans"/>
              </a:rPr>
              <a:t>Cấp 5</a:t>
            </a:r>
          </a:p>
        </p:txBody>
      </p:sp>
      <p:sp>
        <p:nvSpPr>
          <p:cNvPr id="4" name="日期占位符 3">
            <a:extLst>
              <a:ext uri="{FF2B5EF4-FFF2-40B4-BE49-F238E27FC236}">
                <a16:creationId xmlns:a16="http://schemas.microsoft.com/office/drawing/2014/main" id="{7E98913B-35AD-460E-8E5F-49662661DB8B}"/>
              </a:ext>
            </a:extLst>
          </p:cNvPr>
          <p:cNvSpPr>
            <a:spLocks noGrp="1"/>
          </p:cNvSpPr>
          <p:nvPr>
            <p:ph type="dt" sz="half" idx="10"/>
          </p:nvPr>
        </p:nvSpPr>
        <p:spPr/>
        <p:txBody>
          <a:bodyPr>
            <a:normAutofit/>
          </a:bodyPr>
          <a:lstStyle/>
          <a:p>
            <a:r>
              <a:rPr lang="vi-VN" altLang="vi-VN" sz="1100" smtClean="0">
                <a:latin typeface="Noto Sans"/>
                <a:ea typeface="Noto Sans"/>
              </a:rPr>
              <a:t>20XX/9/16 Thứ Năm</a:t>
            </a:r>
            <a:endParaRPr lang="zh-CN" altLang="en-US"/>
          </a:p>
        </p:txBody>
      </p:sp>
      <p:sp>
        <p:nvSpPr>
          <p:cNvPr id="5" name="页脚占位符 4">
            <a:extLst>
              <a:ext uri="{FF2B5EF4-FFF2-40B4-BE49-F238E27FC236}">
                <a16:creationId xmlns:a16="http://schemas.microsoft.com/office/drawing/2014/main" id="{9D0A7718-633B-4B14-9C33-5E9653F31E8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5D549DA-1248-4201-B22B-17D51A84A6AE}"/>
              </a:ext>
            </a:extLst>
          </p:cNvPr>
          <p:cNvSpPr>
            <a:spLocks noGrp="1"/>
          </p:cNvSpPr>
          <p:nvPr>
            <p:ph type="sldNum" sz="quarter" idx="12"/>
          </p:nvPr>
        </p:nvSpPr>
        <p:spPr/>
        <p:txBody>
          <a:bodyPr>
            <a:normAutofit/>
          </a:bodyPr>
          <a:lstStyle/>
          <a:p>
            <a:fld id="{3D08D1CB-218F-4A32-8D7F-3EC1B0E6C8A7}" type="slidenum">
              <a:rPr lang="vi-VN" altLang="vi-VN" smtClean="0">
                <a:latin typeface="Noto Sans"/>
                <a:ea typeface="Noto Sans"/>
              </a:rPr>
              <a:t>‹#›</a:t>
            </a:fld>
            <a:endParaRPr lang="zh-CN" altLang="en-US"/>
          </a:p>
        </p:txBody>
      </p:sp>
    </p:spTree>
    <p:extLst>
      <p:ext uri="{BB962C8B-B14F-4D97-AF65-F5344CB8AC3E}">
        <p14:creationId xmlns:p14="http://schemas.microsoft.com/office/powerpoint/2010/main" val="3367322615"/>
      </p:ext>
    </p:extLst>
  </p:cSld>
  <p:clrMapOvr>
    <a:masterClrMapping/>
  </p:clrMapOvr>
  <p:transition spd="slow" advTm="3000">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7F58BE0E-E1D4-4D52-8720-18A6BE863EBC}"/>
              </a:ext>
            </a:extLst>
          </p:cNvPr>
          <p:cNvSpPr>
            <a:spLocks noGrp="1"/>
          </p:cNvSpPr>
          <p:nvPr>
            <p:ph type="title"/>
          </p:nvPr>
        </p:nvSpPr>
        <p:spPr>
          <a:xfrm>
            <a:off x="838200" y="365125"/>
            <a:ext cx="10515600" cy="1325563"/>
          </a:xfrm>
          <a:prstGeom prst="rect">
            <a:avLst/>
          </a:prstGeom>
        </p:spPr>
        <p:txBody>
          <a:bodyPr vert="horz" lIns="91440" tIns="45720" rIns="91440" bIns="45720" rtlCol="0" anchor="t">
            <a:normAutofit/>
          </a:bodyPr>
          <a:lstStyle/>
          <a:p>
            <a:r>
              <a:rPr lang="vi-VN" altLang="vi-VN">
                <a:latin typeface="Noto Sans"/>
                <a:ea typeface="Noto Sans"/>
              </a:rPr>
              <a:t>Bấm vào đây để chỉnh sửa kiểu tiêu</a:t>
            </a:r>
          </a:p>
        </p:txBody>
      </p:sp>
      <p:sp>
        <p:nvSpPr>
          <p:cNvPr id="3" name="文本占位符 2">
            <a:extLst>
              <a:ext uri="{FF2B5EF4-FFF2-40B4-BE49-F238E27FC236}">
                <a16:creationId xmlns:a16="http://schemas.microsoft.com/office/drawing/2014/main" id="{1DB131D2-CA55-48B9-B779-4EAC18B39D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vi-VN" altLang="vi-VN">
                <a:latin typeface="Noto Sans"/>
                <a:ea typeface="Noto Sans"/>
              </a:rPr>
              <a:t>Bấm vào đây để chỉnh sửa kiểu văn bản chính</a:t>
            </a:r>
          </a:p>
          <a:p>
            <a:pPr lvl="1"/>
            <a:r>
              <a:rPr lang="vi-VN" altLang="vi-VN">
                <a:latin typeface="Noto Sans"/>
                <a:ea typeface="Noto Sans"/>
              </a:rPr>
              <a:t>Cấp độ 2</a:t>
            </a:r>
          </a:p>
          <a:p>
            <a:pPr lvl="2"/>
            <a:r>
              <a:rPr lang="vi-VN" altLang="vi-VN">
                <a:latin typeface="Noto Sans"/>
                <a:ea typeface="Noto Sans"/>
              </a:rPr>
              <a:t>Cấp ba</a:t>
            </a:r>
          </a:p>
          <a:p>
            <a:pPr lvl="3"/>
            <a:r>
              <a:rPr lang="vi-VN" altLang="vi-VN">
                <a:latin typeface="Noto Sans"/>
                <a:ea typeface="Noto Sans"/>
              </a:rPr>
              <a:t>Cấp 4</a:t>
            </a:r>
          </a:p>
          <a:p>
            <a:pPr lvl="4"/>
            <a:r>
              <a:rPr lang="vi-VN" altLang="vi-VN">
                <a:latin typeface="Noto Sans"/>
                <a:ea typeface="Noto Sans"/>
              </a:rPr>
              <a:t>Cấp 5</a:t>
            </a:r>
          </a:p>
        </p:txBody>
      </p:sp>
      <p:sp>
        <p:nvSpPr>
          <p:cNvPr id="4" name="日期占位符 3">
            <a:extLst>
              <a:ext uri="{FF2B5EF4-FFF2-40B4-BE49-F238E27FC236}">
                <a16:creationId xmlns:a16="http://schemas.microsoft.com/office/drawing/2014/main" id="{30954820-5CA6-4E46-8980-987F35F1C3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t">
            <a:normAutofit/>
          </a:bodyPr>
          <a:lstStyle>
            <a:lvl1pPr algn="l">
              <a:defRPr sz="1200">
                <a:solidFill>
                  <a:schemeClr val="tx1">
                    <a:tint val="75000"/>
                  </a:schemeClr>
                </a:solidFill>
              </a:defRPr>
            </a:lvl1pPr>
          </a:lstStyle>
          <a:p>
            <a:r>
              <a:rPr lang="vi-VN" altLang="vi-VN" sz="1100" smtClean="0">
                <a:latin typeface="Noto Sans"/>
                <a:ea typeface="Noto Sans"/>
              </a:rPr>
              <a:t>20XX/9/16 Thứ Năm</a:t>
            </a:r>
            <a:endParaRPr lang="zh-CN" altLang="en-US"/>
          </a:p>
        </p:txBody>
      </p:sp>
      <p:sp>
        <p:nvSpPr>
          <p:cNvPr id="5" name="页脚占位符 4">
            <a:extLst>
              <a:ext uri="{FF2B5EF4-FFF2-40B4-BE49-F238E27FC236}">
                <a16:creationId xmlns:a16="http://schemas.microsoft.com/office/drawing/2014/main" id="{9B3EF522-8FF6-4290-81E9-A5329F5146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F7326A24-AAE7-4816-B765-C5D112DBF9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3D08D1CB-218F-4A32-8D7F-3EC1B0E6C8A7}" type="slidenum">
              <a:rPr lang="vi-VN" altLang="vi-VN" smtClean="0">
                <a:latin typeface="Noto Sans"/>
                <a:ea typeface="Noto Sans"/>
              </a:rPr>
              <a:t>‹#›</a:t>
            </a:fld>
            <a:endParaRPr lang="zh-CN" altLang="en-US"/>
          </a:p>
        </p:txBody>
      </p:sp>
    </p:spTree>
    <p:extLst>
      <p:ext uri="{BB962C8B-B14F-4D97-AF65-F5344CB8AC3E}">
        <p14:creationId xmlns:p14="http://schemas.microsoft.com/office/powerpoint/2010/main" val="3477800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3000">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dichvucong.gov.vn/"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ẬP NHẬT TOÀN DIỆN QUY ĐỊNH MỚI NGÀNH HÓA CHẤT NĂM 2026"/>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14369"/>
          <a:stretch/>
        </p:blipFill>
        <p:spPr bwMode="auto">
          <a:xfrm>
            <a:off x="0" y="-102637"/>
            <a:ext cx="12192000" cy="696063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0422294" y="0"/>
            <a:ext cx="1569660" cy="369332"/>
          </a:xfrm>
          <a:prstGeom prst="rect">
            <a:avLst/>
          </a:prstGeom>
        </p:spPr>
        <p:txBody>
          <a:bodyPr wrap="none">
            <a:spAutoFit/>
          </a:bodyPr>
          <a:lstStyle/>
          <a:p>
            <a:r>
              <a:rPr lang="zh-TW" altLang="en-US" b="1" i="1">
                <a:solidFill>
                  <a:schemeClr val="accent4">
                    <a:lumMod val="75000"/>
                  </a:schemeClr>
                </a:solidFill>
                <a:latin typeface="Times New Roman" panose="02020603050405020304" pitchFamily="18" charset="0"/>
                <a:cs typeface="Times New Roman" panose="02020603050405020304" pitchFamily="18" charset="0"/>
              </a:rPr>
              <a:t>Phó Ngọc Bảo</a:t>
            </a:r>
          </a:p>
        </p:txBody>
      </p:sp>
    </p:spTree>
    <p:extLst>
      <p:ext uri="{BB962C8B-B14F-4D97-AF65-F5344CB8AC3E}">
        <p14:creationId xmlns:p14="http://schemas.microsoft.com/office/powerpoint/2010/main" val="2574086576"/>
      </p:ext>
    </p:extLst>
  </p:cSld>
  <p:clrMapOvr>
    <a:masterClrMapping/>
  </p:clrMapOvr>
  <p:transition spd="slow" advTm="3000">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011" y="0"/>
            <a:ext cx="12266342" cy="6857999"/>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Rectangle 8"/>
          <p:cNvSpPr/>
          <p:nvPr/>
        </p:nvSpPr>
        <p:spPr>
          <a:xfrm>
            <a:off x="5273622" y="127910"/>
            <a:ext cx="1301959" cy="584775"/>
          </a:xfrm>
          <a:prstGeom prst="rect">
            <a:avLst/>
          </a:prstGeom>
        </p:spPr>
        <p:txBody>
          <a:bodyPr wrap="none">
            <a:spAutoFit/>
          </a:bodyPr>
          <a:lstStyle/>
          <a:p>
            <a:r>
              <a:rPr lang="zh-TW" altLang="en-US" sz="3200" b="1" smtClean="0">
                <a:latin typeface="Times New Roman" panose="02020603050405020304" pitchFamily="18" charset="0"/>
                <a:cs typeface="Times New Roman" panose="02020603050405020304" pitchFamily="18" charset="0"/>
              </a:rPr>
              <a:t>M</a:t>
            </a:r>
            <a:r>
              <a:rPr lang="zh-TW" altLang="en-US" sz="3200" b="1">
                <a:latin typeface="Times New Roman" panose="02020603050405020304" pitchFamily="18" charset="0"/>
                <a:cs typeface="Times New Roman" panose="02020603050405020304" pitchFamily="18" charset="0"/>
              </a:rPr>
              <a:t>ỤC:</a:t>
            </a:r>
          </a:p>
        </p:txBody>
      </p:sp>
      <p:sp>
        <p:nvSpPr>
          <p:cNvPr id="10" name="Rectangle 9"/>
          <p:cNvSpPr/>
          <p:nvPr/>
        </p:nvSpPr>
        <p:spPr>
          <a:xfrm>
            <a:off x="895739" y="1677296"/>
            <a:ext cx="8229600" cy="3539430"/>
          </a:xfrm>
          <a:prstGeom prst="rect">
            <a:avLst/>
          </a:prstGeom>
          <a:solidFill>
            <a:srgbClr val="7030A0"/>
          </a:solidFill>
        </p:spPr>
        <p:txBody>
          <a:bodyPr wrap="square">
            <a:spAutoFit/>
          </a:bodyPr>
          <a:lstStyle/>
          <a:p>
            <a:pPr marL="342900" indent="-342900">
              <a:buAutoNum type="arabicPeriod"/>
            </a:pPr>
            <a:r>
              <a:rPr lang="en-US" altLang="zh-TW" sz="1600" b="1" smtClean="0">
                <a:solidFill>
                  <a:schemeClr val="bg1"/>
                </a:solidFill>
                <a:latin typeface="Times New Roman" panose="02020603050405020304" pitchFamily="18" charset="0"/>
                <a:cs typeface="Times New Roman" panose="02020603050405020304" pitchFamily="18" charset="0"/>
              </a:rPr>
              <a:t>PHÒNG </a:t>
            </a:r>
            <a:r>
              <a:rPr lang="en-US" altLang="zh-TW" sz="1600" b="1">
                <a:solidFill>
                  <a:schemeClr val="bg1"/>
                </a:solidFill>
                <a:latin typeface="Times New Roman" panose="02020603050405020304" pitchFamily="18" charset="0"/>
                <a:cs typeface="Times New Roman" panose="02020603050405020304" pitchFamily="18" charset="0"/>
              </a:rPr>
              <a:t>NGỪA, ỨNG PHÓ SỰ CỐ HÓA </a:t>
            </a:r>
            <a:r>
              <a:rPr lang="en-US" altLang="zh-TW" sz="1600" b="1" smtClean="0">
                <a:solidFill>
                  <a:schemeClr val="bg1"/>
                </a:solidFill>
                <a:latin typeface="Times New Roman" panose="02020603050405020304" pitchFamily="18" charset="0"/>
                <a:cs typeface="Times New Roman" panose="02020603050405020304" pitchFamily="18" charset="0"/>
              </a:rPr>
              <a:t>CHẤT</a:t>
            </a:r>
          </a:p>
          <a:p>
            <a:pPr marL="342900" indent="-342900">
              <a:buFontTx/>
              <a:buAutoNum type="arabicPeriod"/>
            </a:pPr>
            <a:r>
              <a:rPr lang="en-US" altLang="zh-TW" sz="1600" b="1" smtClean="0">
                <a:solidFill>
                  <a:schemeClr val="bg1"/>
                </a:solidFill>
                <a:latin typeface="Times New Roman" panose="02020603050405020304" pitchFamily="18" charset="0"/>
                <a:cs typeface="Times New Roman" panose="02020603050405020304" pitchFamily="18" charset="0"/>
              </a:rPr>
              <a:t>KHÁI </a:t>
            </a:r>
            <a:r>
              <a:rPr lang="en-US" altLang="zh-TW" sz="1600" b="1">
                <a:solidFill>
                  <a:schemeClr val="bg1"/>
                </a:solidFill>
                <a:latin typeface="Times New Roman" panose="02020603050405020304" pitchFamily="18" charset="0"/>
                <a:cs typeface="Times New Roman" panose="02020603050405020304" pitchFamily="18" charset="0"/>
              </a:rPr>
              <a:t>NIỆM “KHU CÔNG NGHIỆP CHUYÊN NGÀNH HÓA CHẤT”  “HÓA XANH” </a:t>
            </a:r>
            <a:endParaRPr lang="zh-TW" altLang="en-US" sz="1600" b="1">
              <a:solidFill>
                <a:schemeClr val="bg1"/>
              </a:solidFill>
              <a:latin typeface="Times New Roman" panose="02020603050405020304" pitchFamily="18" charset="0"/>
              <a:cs typeface="Times New Roman" panose="02020603050405020304" pitchFamily="18" charset="0"/>
            </a:endParaRPr>
          </a:p>
          <a:p>
            <a:pPr marL="342900" indent="-342900">
              <a:buFontTx/>
              <a:buAutoNum type="arabicPeriod"/>
            </a:pPr>
            <a:r>
              <a:rPr lang="en-US" altLang="zh-TW" sz="1600" b="1" smtClean="0">
                <a:solidFill>
                  <a:schemeClr val="bg1"/>
                </a:solidFill>
                <a:latin typeface="Times New Roman" panose="02020603050405020304" pitchFamily="18" charset="0"/>
                <a:cs typeface="Times New Roman" panose="02020603050405020304" pitchFamily="18" charset="0"/>
              </a:rPr>
              <a:t>TRÌNH </a:t>
            </a:r>
            <a:r>
              <a:rPr lang="en-US" altLang="zh-TW" sz="1600" b="1">
                <a:solidFill>
                  <a:schemeClr val="bg1"/>
                </a:solidFill>
                <a:latin typeface="Times New Roman" panose="02020603050405020304" pitchFamily="18" charset="0"/>
                <a:cs typeface="Times New Roman" panose="02020603050405020304" pitchFamily="18" charset="0"/>
              </a:rPr>
              <a:t>ĐỘ CHUYÊN MÔN VỀ QUẢN LÝ HÓA CHẤT </a:t>
            </a:r>
            <a:endParaRPr lang="zh-TW" altLang="en-US" sz="1600" b="1">
              <a:solidFill>
                <a:schemeClr val="bg1"/>
              </a:solidFill>
              <a:latin typeface="Times New Roman" panose="02020603050405020304" pitchFamily="18" charset="0"/>
              <a:cs typeface="Times New Roman" panose="02020603050405020304" pitchFamily="18" charset="0"/>
            </a:endParaRPr>
          </a:p>
          <a:p>
            <a:pPr marL="342900" indent="-342900">
              <a:buFontTx/>
              <a:buAutoNum type="arabicPeriod"/>
            </a:pPr>
            <a:r>
              <a:rPr lang="en-US" altLang="zh-TW" sz="1600" b="1">
                <a:solidFill>
                  <a:schemeClr val="bg1"/>
                </a:solidFill>
                <a:latin typeface="Times New Roman" panose="02020603050405020304" pitchFamily="18" charset="0"/>
                <a:cs typeface="Times New Roman" panose="02020603050405020304" pitchFamily="18" charset="0"/>
              </a:rPr>
              <a:t>HUẤN LUYỆN AN TOÀN HÓA CHẤT</a:t>
            </a:r>
            <a:endParaRPr lang="zh-TW" altLang="en-US" sz="1600" b="1">
              <a:solidFill>
                <a:schemeClr val="bg1"/>
              </a:solidFill>
              <a:latin typeface="Times New Roman" panose="02020603050405020304" pitchFamily="18" charset="0"/>
              <a:cs typeface="Times New Roman" panose="02020603050405020304" pitchFamily="18" charset="0"/>
            </a:endParaRPr>
          </a:p>
          <a:p>
            <a:pPr marL="342900" indent="-342900">
              <a:buFontTx/>
              <a:buAutoNum type="arabicPeriod"/>
            </a:pPr>
            <a:r>
              <a:rPr lang="vi-VN" altLang="zh-TW" sz="1600" b="1">
                <a:solidFill>
                  <a:schemeClr val="bg1"/>
                </a:solidFill>
                <a:latin typeface="Times New Roman" panose="02020603050405020304" pitchFamily="18" charset="0"/>
                <a:cs typeface="Times New Roman" panose="02020603050405020304" pitchFamily="18" charset="0"/>
              </a:rPr>
              <a:t>CHỨNG CHỈ TƯ VẤN CHUYÊN NGÀNH HÓA CHẤT</a:t>
            </a:r>
            <a:endParaRPr lang="zh-TW" altLang="en-US" sz="1600" b="1">
              <a:solidFill>
                <a:schemeClr val="bg1"/>
              </a:solidFill>
              <a:latin typeface="Times New Roman" panose="02020603050405020304" pitchFamily="18" charset="0"/>
              <a:cs typeface="Times New Roman" panose="02020603050405020304" pitchFamily="18" charset="0"/>
            </a:endParaRPr>
          </a:p>
          <a:p>
            <a:pPr marL="342900" indent="-342900">
              <a:buFontTx/>
              <a:buAutoNum type="arabicPeriod"/>
            </a:pPr>
            <a:r>
              <a:rPr lang="vi-VN" altLang="zh-TW" sz="1600" b="1">
                <a:solidFill>
                  <a:schemeClr val="bg1"/>
                </a:solidFill>
                <a:latin typeface="Times New Roman" panose="02020603050405020304" pitchFamily="18" charset="0"/>
                <a:cs typeface="Times New Roman" panose="02020603050405020304" pitchFamily="18" charset="0"/>
              </a:rPr>
              <a:t>PHƯƠNG TIỆN BẢO HỘ VÀ THIẾT BỊ ỨNG PHÓ SỰ CỐ HÓA </a:t>
            </a:r>
            <a:r>
              <a:rPr lang="vi-VN" altLang="zh-TW" sz="1600" b="1" smtClean="0">
                <a:solidFill>
                  <a:schemeClr val="bg1"/>
                </a:solidFill>
                <a:latin typeface="Times New Roman" panose="02020603050405020304" pitchFamily="18" charset="0"/>
                <a:cs typeface="Times New Roman" panose="02020603050405020304" pitchFamily="18" charset="0"/>
              </a:rPr>
              <a:t>CHẤT</a:t>
            </a:r>
            <a:endParaRPr lang="en-US" altLang="zh-TW" sz="1600" b="1" smtClean="0">
              <a:solidFill>
                <a:schemeClr val="bg1"/>
              </a:solidFill>
              <a:latin typeface="Times New Roman" panose="02020603050405020304" pitchFamily="18" charset="0"/>
              <a:cs typeface="Times New Roman" panose="02020603050405020304" pitchFamily="18" charset="0"/>
            </a:endParaRPr>
          </a:p>
          <a:p>
            <a:pPr marL="342900" indent="-342900">
              <a:buFontTx/>
              <a:buAutoNum type="arabicPeriod"/>
            </a:pPr>
            <a:r>
              <a:rPr lang="vi-VN" altLang="zh-TW" sz="1600" b="1" smtClean="0">
                <a:solidFill>
                  <a:schemeClr val="bg1"/>
                </a:solidFill>
                <a:latin typeface="Times New Roman" panose="02020603050405020304" pitchFamily="18" charset="0"/>
                <a:cs typeface="Times New Roman" panose="02020603050405020304" pitchFamily="18" charset="0"/>
              </a:rPr>
              <a:t>HỒ </a:t>
            </a:r>
            <a:r>
              <a:rPr lang="vi-VN" altLang="zh-TW" sz="1600" b="1">
                <a:solidFill>
                  <a:schemeClr val="bg1"/>
                </a:solidFill>
                <a:latin typeface="Times New Roman" panose="02020603050405020304" pitchFamily="18" charset="0"/>
                <a:cs typeface="Times New Roman" panose="02020603050405020304" pitchFamily="18" charset="0"/>
              </a:rPr>
              <a:t>SƠ ĐĂNG KÝ HÓA CHẤT </a:t>
            </a:r>
            <a:r>
              <a:rPr lang="vi-VN" altLang="zh-TW" sz="1600" b="1" smtClean="0">
                <a:solidFill>
                  <a:schemeClr val="bg1"/>
                </a:solidFill>
                <a:latin typeface="Times New Roman" panose="02020603050405020304" pitchFamily="18" charset="0"/>
                <a:cs typeface="Times New Roman" panose="02020603050405020304" pitchFamily="18" charset="0"/>
              </a:rPr>
              <a:t>MỚI</a:t>
            </a:r>
            <a:endParaRPr lang="en-US" altLang="zh-TW" sz="1600" b="1" smtClean="0">
              <a:solidFill>
                <a:schemeClr val="bg1"/>
              </a:solidFill>
              <a:latin typeface="Times New Roman" panose="02020603050405020304" pitchFamily="18" charset="0"/>
              <a:cs typeface="Times New Roman" panose="02020603050405020304" pitchFamily="18" charset="0"/>
            </a:endParaRPr>
          </a:p>
          <a:p>
            <a:pPr marL="342900" indent="-342900">
              <a:buFontTx/>
              <a:buAutoNum type="arabicPeriod"/>
            </a:pPr>
            <a:r>
              <a:rPr lang="en-US" altLang="zh-TW" sz="1600" b="1">
                <a:solidFill>
                  <a:schemeClr val="bg1"/>
                </a:solidFill>
                <a:latin typeface="Times New Roman" panose="02020603050405020304" pitchFamily="18" charset="0"/>
                <a:cs typeface="Times New Roman" panose="02020603050405020304" pitchFamily="18" charset="0"/>
              </a:rPr>
              <a:t>THỦ TỤC HÀNH CHÍNH CẤP MỚI</a:t>
            </a:r>
            <a:endParaRPr lang="vi-VN" altLang="zh-TW" sz="1600" b="1">
              <a:solidFill>
                <a:schemeClr val="bg1"/>
              </a:solidFill>
              <a:latin typeface="Times New Roman" panose="02020603050405020304" pitchFamily="18" charset="0"/>
              <a:cs typeface="Times New Roman" panose="02020603050405020304" pitchFamily="18" charset="0"/>
            </a:endParaRPr>
          </a:p>
          <a:p>
            <a:pPr marL="342900" indent="-342900">
              <a:buFontTx/>
              <a:buAutoNum type="arabicPeriod"/>
            </a:pPr>
            <a:r>
              <a:rPr lang="en-US" altLang="zh-TW" sz="1600" b="1">
                <a:solidFill>
                  <a:schemeClr val="bg1"/>
                </a:solidFill>
                <a:latin typeface="Times New Roman" panose="02020603050405020304" pitchFamily="18" charset="0"/>
                <a:cs typeface="Times New Roman" panose="02020603050405020304" pitchFamily="18" charset="0"/>
              </a:rPr>
              <a:t> </a:t>
            </a:r>
            <a:r>
              <a:rPr lang="en-US" altLang="zh-TW" sz="1600" b="1" smtClean="0">
                <a:solidFill>
                  <a:schemeClr val="bg1"/>
                </a:solidFill>
                <a:latin typeface="Times New Roman" panose="02020603050405020304" pitchFamily="18" charset="0"/>
                <a:cs typeface="Times New Roman" panose="02020603050405020304" pitchFamily="18" charset="0"/>
              </a:rPr>
              <a:t>HÓA </a:t>
            </a:r>
            <a:r>
              <a:rPr lang="en-US" altLang="zh-TW" sz="1600" b="1">
                <a:solidFill>
                  <a:schemeClr val="bg1"/>
                </a:solidFill>
                <a:latin typeface="Times New Roman" panose="02020603050405020304" pitchFamily="18" charset="0"/>
                <a:cs typeface="Times New Roman" panose="02020603050405020304" pitchFamily="18" charset="0"/>
              </a:rPr>
              <a:t>CHẤT CÓ ĐIỀU </a:t>
            </a:r>
            <a:r>
              <a:rPr lang="en-US" altLang="zh-TW" sz="1600" b="1" smtClean="0">
                <a:solidFill>
                  <a:schemeClr val="bg1"/>
                </a:solidFill>
                <a:latin typeface="Times New Roman" panose="02020603050405020304" pitchFamily="18" charset="0"/>
                <a:cs typeface="Times New Roman" panose="02020603050405020304" pitchFamily="18" charset="0"/>
              </a:rPr>
              <a:t>KIỆN</a:t>
            </a:r>
          </a:p>
          <a:p>
            <a:pPr marL="342900" indent="-342900">
              <a:buFontTx/>
              <a:buAutoNum type="arabicPeriod"/>
            </a:pPr>
            <a:r>
              <a:rPr lang="en-US" altLang="zh-TW" sz="1600" b="1" smtClean="0">
                <a:solidFill>
                  <a:schemeClr val="bg1"/>
                </a:solidFill>
                <a:latin typeface="Times New Roman" panose="02020603050405020304" pitchFamily="18" charset="0"/>
                <a:cs typeface="Times New Roman" panose="02020603050405020304" pitchFamily="18" charset="0"/>
              </a:rPr>
              <a:t>BÁO CÁO TÌNH HÌNH HÓA CHẤT HÀNG </a:t>
            </a:r>
            <a:r>
              <a:rPr lang="en-US" altLang="zh-TW" sz="1600" b="1" smtClean="0">
                <a:solidFill>
                  <a:schemeClr val="bg1"/>
                </a:solidFill>
                <a:latin typeface="Times New Roman" panose="02020603050405020304" pitchFamily="18" charset="0"/>
                <a:cs typeface="Times New Roman" panose="02020603050405020304" pitchFamily="18" charset="0"/>
              </a:rPr>
              <a:t>NĂM</a:t>
            </a:r>
          </a:p>
          <a:p>
            <a:pPr marL="342900" indent="-342900">
              <a:buFontTx/>
              <a:buAutoNum type="arabicPeriod"/>
            </a:pPr>
            <a:r>
              <a:rPr lang="en-US" altLang="zh-TW" sz="1600" b="1" smtClean="0">
                <a:solidFill>
                  <a:schemeClr val="bg1"/>
                </a:solidFill>
                <a:latin typeface="Times New Roman" panose="02020603050405020304" pitchFamily="18" charset="0"/>
                <a:cs typeface="Times New Roman" panose="02020603050405020304" pitchFamily="18" charset="0"/>
              </a:rPr>
              <a:t>THỦ </a:t>
            </a:r>
            <a:r>
              <a:rPr lang="en-US" altLang="zh-TW" sz="1600" b="1">
                <a:solidFill>
                  <a:schemeClr val="bg1"/>
                </a:solidFill>
                <a:latin typeface="Times New Roman" panose="02020603050405020304" pitchFamily="18" charset="0"/>
                <a:cs typeface="Times New Roman" panose="02020603050405020304" pitchFamily="18" charset="0"/>
              </a:rPr>
              <a:t>TỤC NHẬP KHẨU </a:t>
            </a:r>
            <a:r>
              <a:rPr lang="en-US" altLang="zh-TW" sz="1600" b="1">
                <a:solidFill>
                  <a:schemeClr val="bg1"/>
                </a:solidFill>
                <a:latin typeface="Times New Roman" panose="02020603050405020304" pitchFamily="18" charset="0"/>
                <a:cs typeface="Times New Roman" panose="02020603050405020304" pitchFamily="18" charset="0"/>
              </a:rPr>
              <a:t>HÓA </a:t>
            </a:r>
            <a:r>
              <a:rPr lang="en-US" altLang="zh-TW" sz="1600" b="1" smtClean="0">
                <a:solidFill>
                  <a:schemeClr val="bg1"/>
                </a:solidFill>
                <a:latin typeface="Times New Roman" panose="02020603050405020304" pitchFamily="18" charset="0"/>
                <a:cs typeface="Times New Roman" panose="02020603050405020304" pitchFamily="18" charset="0"/>
              </a:rPr>
              <a:t>CHẤT</a:t>
            </a:r>
            <a:endParaRPr lang="en-US" altLang="zh-TW" sz="1600" b="1">
              <a:solidFill>
                <a:schemeClr val="bg1"/>
              </a:solidFill>
              <a:latin typeface="Times New Roman" panose="02020603050405020304" pitchFamily="18" charset="0"/>
              <a:cs typeface="Times New Roman" panose="02020603050405020304" pitchFamily="18" charset="0"/>
            </a:endParaRPr>
          </a:p>
          <a:p>
            <a:pPr marL="342900" indent="-342900">
              <a:buFontTx/>
              <a:buAutoNum type="arabicPeriod"/>
            </a:pPr>
            <a:r>
              <a:rPr lang="en-US" altLang="zh-TW" sz="1600" b="1">
                <a:solidFill>
                  <a:schemeClr val="bg1"/>
                </a:solidFill>
                <a:latin typeface="Times New Roman" panose="02020603050405020304" pitchFamily="18" charset="0"/>
                <a:cs typeface="Times New Roman" panose="02020603050405020304" pitchFamily="18" charset="0"/>
              </a:rPr>
              <a:t> </a:t>
            </a:r>
            <a:r>
              <a:rPr lang="en-US" altLang="zh-TW" sz="1600" b="1" smtClean="0">
                <a:solidFill>
                  <a:schemeClr val="bg1"/>
                </a:solidFill>
                <a:latin typeface="Times New Roman" panose="02020603050405020304" pitchFamily="18" charset="0"/>
                <a:cs typeface="Times New Roman" panose="02020603050405020304" pitchFamily="18" charset="0"/>
              </a:rPr>
              <a:t>QUẢN </a:t>
            </a:r>
            <a:r>
              <a:rPr lang="en-US" altLang="zh-TW" sz="1600" b="1">
                <a:solidFill>
                  <a:schemeClr val="bg1"/>
                </a:solidFill>
                <a:latin typeface="Times New Roman" panose="02020603050405020304" pitchFamily="18" charset="0"/>
                <a:cs typeface="Times New Roman" panose="02020603050405020304" pitchFamily="18" charset="0"/>
              </a:rPr>
              <a:t>LÝ HÓA CHẤT NGUY HIỂM TRONG QUÁ TRÌNH SẢN XUẤT </a:t>
            </a:r>
            <a:r>
              <a:rPr lang="en-US" altLang="zh-TW" sz="1600" b="1">
                <a:solidFill>
                  <a:schemeClr val="bg1"/>
                </a:solidFill>
                <a:latin typeface="Times New Roman" panose="02020603050405020304" pitchFamily="18" charset="0"/>
                <a:cs typeface="Times New Roman" panose="02020603050405020304" pitchFamily="18" charset="0"/>
              </a:rPr>
              <a:t>SẢN </a:t>
            </a:r>
            <a:r>
              <a:rPr lang="en-US" altLang="zh-TW" sz="1600" b="1" smtClean="0">
                <a:solidFill>
                  <a:schemeClr val="bg1"/>
                </a:solidFill>
                <a:latin typeface="Times New Roman" panose="02020603050405020304" pitchFamily="18" charset="0"/>
                <a:cs typeface="Times New Roman" panose="02020603050405020304" pitchFamily="18" charset="0"/>
              </a:rPr>
              <a:t>PHẨM</a:t>
            </a:r>
          </a:p>
          <a:p>
            <a:pPr marL="342900" indent="-342900">
              <a:buFontTx/>
              <a:buAutoNum type="arabicPeriod"/>
            </a:pPr>
            <a:r>
              <a:rPr lang="en-US" altLang="zh-TW" sz="1600" b="1" smtClean="0">
                <a:solidFill>
                  <a:schemeClr val="bg1"/>
                </a:solidFill>
                <a:latin typeface="Times New Roman" panose="02020603050405020304" pitchFamily="18" charset="0"/>
                <a:cs typeface="Times New Roman" panose="02020603050405020304" pitchFamily="18" charset="0"/>
              </a:rPr>
              <a:t>YÊU </a:t>
            </a:r>
            <a:r>
              <a:rPr lang="en-US" altLang="zh-TW" sz="1600" b="1">
                <a:solidFill>
                  <a:schemeClr val="bg1"/>
                </a:solidFill>
                <a:latin typeface="Times New Roman" panose="02020603050405020304" pitchFamily="18" charset="0"/>
                <a:cs typeface="Times New Roman" panose="02020603050405020304" pitchFamily="18" charset="0"/>
              </a:rPr>
              <a:t>CẦU VỀ AN TOÀN, AN NINH TRONG HOẠT ĐỘNG </a:t>
            </a:r>
            <a:r>
              <a:rPr lang="en-US" altLang="zh-TW" sz="1600" b="1">
                <a:solidFill>
                  <a:schemeClr val="bg1"/>
                </a:solidFill>
                <a:latin typeface="Times New Roman" panose="02020603050405020304" pitchFamily="18" charset="0"/>
                <a:cs typeface="Times New Roman" panose="02020603050405020304" pitchFamily="18" charset="0"/>
              </a:rPr>
              <a:t>HÓA </a:t>
            </a:r>
            <a:r>
              <a:rPr lang="en-US" altLang="zh-TW" sz="1600" b="1" smtClean="0">
                <a:solidFill>
                  <a:schemeClr val="bg1"/>
                </a:solidFill>
                <a:latin typeface="Times New Roman" panose="02020603050405020304" pitchFamily="18" charset="0"/>
                <a:cs typeface="Times New Roman" panose="02020603050405020304" pitchFamily="18" charset="0"/>
              </a:rPr>
              <a:t>CHẤT</a:t>
            </a:r>
            <a:endParaRPr lang="en-US" altLang="zh-TW" sz="1600" b="1">
              <a:solidFill>
                <a:schemeClr val="bg1"/>
              </a:solidFill>
              <a:latin typeface="Times New Roman" panose="02020603050405020304" pitchFamily="18" charset="0"/>
              <a:cs typeface="Times New Roman" panose="02020603050405020304" pitchFamily="18" charset="0"/>
            </a:endParaRPr>
          </a:p>
          <a:p>
            <a:pPr marL="342900" indent="-342900">
              <a:buFontTx/>
              <a:buAutoNum type="arabicPeriod"/>
            </a:pPr>
            <a:r>
              <a:rPr lang="en-US" altLang="zh-TW" sz="1600" b="1" smtClean="0">
                <a:solidFill>
                  <a:schemeClr val="bg1"/>
                </a:solidFill>
                <a:latin typeface="Times New Roman" panose="02020603050405020304" pitchFamily="18" charset="0"/>
                <a:cs typeface="Times New Roman" panose="02020603050405020304" pitchFamily="18" charset="0"/>
              </a:rPr>
              <a:t>QUY </a:t>
            </a:r>
            <a:r>
              <a:rPr lang="en-US" altLang="zh-TW" sz="1600" b="1">
                <a:solidFill>
                  <a:schemeClr val="bg1"/>
                </a:solidFill>
                <a:latin typeface="Times New Roman" panose="02020603050405020304" pitchFamily="18" charset="0"/>
                <a:cs typeface="Times New Roman" panose="02020603050405020304" pitchFamily="18" charset="0"/>
              </a:rPr>
              <a:t>ĐỊNH </a:t>
            </a:r>
            <a:r>
              <a:rPr lang="en-US" altLang="zh-TW" sz="1600" b="1">
                <a:solidFill>
                  <a:schemeClr val="bg1"/>
                </a:solidFill>
                <a:latin typeface="Times New Roman" panose="02020603050405020304" pitchFamily="18" charset="0"/>
                <a:cs typeface="Times New Roman" panose="02020603050405020304" pitchFamily="18" charset="0"/>
              </a:rPr>
              <a:t>CHUYỂN </a:t>
            </a:r>
            <a:r>
              <a:rPr lang="en-US" altLang="zh-TW" sz="1600" b="1" smtClean="0">
                <a:solidFill>
                  <a:schemeClr val="bg1"/>
                </a:solidFill>
                <a:latin typeface="Times New Roman" panose="02020603050405020304" pitchFamily="18" charset="0"/>
                <a:cs typeface="Times New Roman" panose="02020603050405020304" pitchFamily="18" charset="0"/>
              </a:rPr>
              <a:t>TIẾP</a:t>
            </a:r>
            <a:endParaRPr lang="en-US" altLang="zh-TW" sz="1600" b="1">
              <a:solidFill>
                <a:schemeClr val="bg1"/>
              </a:solidFill>
              <a:latin typeface="Times New Roman" panose="02020603050405020304" pitchFamily="18" charset="0"/>
              <a:cs typeface="Times New Roman" panose="02020603050405020304" pitchFamily="18" charset="0"/>
            </a:endParaRPr>
          </a:p>
        </p:txBody>
      </p:sp>
      <p:pic>
        <p:nvPicPr>
          <p:cNvPr id="11" name="object 16"/>
          <p:cNvPicPr/>
          <p:nvPr/>
        </p:nvPicPr>
        <p:blipFill rotWithShape="1">
          <a:blip r:embed="rId2" cstate="print"/>
          <a:srcRect l="40886" r="9145"/>
          <a:stretch/>
        </p:blipFill>
        <p:spPr>
          <a:xfrm>
            <a:off x="8444098" y="2044003"/>
            <a:ext cx="3822244" cy="4813997"/>
          </a:xfrm>
          <a:prstGeom prst="rect">
            <a:avLst/>
          </a:prstGeom>
        </p:spPr>
      </p:pic>
    </p:spTree>
    <p:extLst>
      <p:ext uri="{BB962C8B-B14F-4D97-AF65-F5344CB8AC3E}">
        <p14:creationId xmlns:p14="http://schemas.microsoft.com/office/powerpoint/2010/main" val="2117899084"/>
      </p:ext>
    </p:extLst>
  </p:cSld>
  <p:clrMapOvr>
    <a:masterClrMapping/>
  </p:clrMapOvr>
  <p:transition spd="slow" advTm="3000">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52" y="137241"/>
            <a:ext cx="12182847" cy="646331"/>
          </a:xfrm>
          <a:prstGeom prst="rect">
            <a:avLst/>
          </a:prstGeom>
          <a:solidFill>
            <a:schemeClr val="accent6">
              <a:lumMod val="50000"/>
            </a:schemeClr>
          </a:solidFill>
          <a:ln>
            <a:noFill/>
          </a:ln>
        </p:spPr>
        <p:txBody>
          <a:bodyPr wrap="square">
            <a:spAutoFit/>
          </a:bodyPr>
          <a:lstStyle/>
          <a:p>
            <a:pPr algn="ctr"/>
            <a:r>
              <a:rPr lang="en-US" altLang="zh-TW" sz="3600" b="1" smtClean="0">
                <a:solidFill>
                  <a:schemeClr val="bg1"/>
                </a:solidFill>
                <a:latin typeface="Times New Roman" panose="02020603050405020304" pitchFamily="18" charset="0"/>
                <a:cs typeface="Times New Roman" panose="02020603050405020304" pitchFamily="18" charset="0"/>
              </a:rPr>
              <a:t>1. </a:t>
            </a:r>
            <a:r>
              <a:rPr lang="en-US" altLang="zh-TW" sz="3600" b="1">
                <a:solidFill>
                  <a:schemeClr val="bg1"/>
                </a:solidFill>
                <a:latin typeface="Times New Roman" panose="02020603050405020304" pitchFamily="18" charset="0"/>
                <a:cs typeface="Times New Roman" panose="02020603050405020304" pitchFamily="18" charset="0"/>
              </a:rPr>
              <a:t>PHÒNG NGỪA, ỨNG PHÓ SỰ CỐ HÓA CHẤT</a:t>
            </a:r>
            <a:endParaRPr lang="zh-TW" altLang="en-US" sz="3600" b="1">
              <a:solidFill>
                <a:schemeClr val="bg1"/>
              </a:solidFill>
              <a:latin typeface="Times New Roman" panose="02020603050405020304" pitchFamily="18" charset="0"/>
              <a:cs typeface="Times New Roman" panose="02020603050405020304" pitchFamily="18" charset="0"/>
            </a:endParaRPr>
          </a:p>
        </p:txBody>
      </p:sp>
      <p:sp>
        <p:nvSpPr>
          <p:cNvPr id="3" name="Rectangle 2"/>
          <p:cNvSpPr/>
          <p:nvPr/>
        </p:nvSpPr>
        <p:spPr>
          <a:xfrm>
            <a:off x="426096" y="1214597"/>
            <a:ext cx="6096000" cy="3785652"/>
          </a:xfrm>
          <a:prstGeom prst="rect">
            <a:avLst/>
          </a:prstGeom>
          <a:ln w="28575">
            <a:solidFill>
              <a:srgbClr val="7030A0"/>
            </a:solidFill>
          </a:ln>
        </p:spPr>
        <p:txBody>
          <a:bodyPr>
            <a:spAutoFit/>
          </a:bodyPr>
          <a:lstStyle/>
          <a:p>
            <a:r>
              <a:rPr lang="en-US" altLang="zh-TW" sz="2000" b="1" smtClean="0">
                <a:latin typeface="Times New Roman" panose="02020603050405020304" pitchFamily="18" charset="0"/>
                <a:cs typeface="Times New Roman" panose="02020603050405020304" pitchFamily="18" charset="0"/>
              </a:rPr>
              <a:t>Đối tượng: </a:t>
            </a:r>
            <a:r>
              <a:rPr lang="zh-TW" altLang="en-US" sz="2000" smtClean="0">
                <a:latin typeface="Times New Roman" panose="02020603050405020304" pitchFamily="18" charset="0"/>
                <a:cs typeface="Times New Roman" panose="02020603050405020304" pitchFamily="18" charset="0"/>
              </a:rPr>
              <a:t>C</a:t>
            </a:r>
            <a:r>
              <a:rPr lang="zh-TW" altLang="en-US" sz="2000">
                <a:latin typeface="Times New Roman" panose="02020603050405020304" pitchFamily="18" charset="0"/>
                <a:cs typeface="Times New Roman" panose="02020603050405020304" pitchFamily="18" charset="0"/>
              </a:rPr>
              <a:t>hủ đầu tư dự án, </a:t>
            </a:r>
            <a:r>
              <a:rPr lang="zh-TW" altLang="en-US" sz="2000">
                <a:solidFill>
                  <a:srgbClr val="00B050"/>
                </a:solidFill>
                <a:latin typeface="Times New Roman" panose="02020603050405020304" pitchFamily="18" charset="0"/>
                <a:cs typeface="Times New Roman" panose="02020603050405020304" pitchFamily="18" charset="0"/>
              </a:rPr>
              <a:t>tổ chức</a:t>
            </a:r>
            <a:r>
              <a:rPr lang="zh-TW" altLang="en-US" sz="2000">
                <a:latin typeface="Times New Roman" panose="02020603050405020304" pitchFamily="18" charset="0"/>
                <a:cs typeface="Times New Roman" panose="02020603050405020304" pitchFamily="18" charset="0"/>
              </a:rPr>
              <a:t>, </a:t>
            </a:r>
            <a:r>
              <a:rPr lang="zh-TW" altLang="en-US" sz="2000">
                <a:solidFill>
                  <a:srgbClr val="7030A0"/>
                </a:solidFill>
                <a:latin typeface="Times New Roman" panose="02020603050405020304" pitchFamily="18" charset="0"/>
                <a:cs typeface="Times New Roman" panose="02020603050405020304" pitchFamily="18" charset="0"/>
              </a:rPr>
              <a:t>cá nhân </a:t>
            </a:r>
            <a:r>
              <a:rPr lang="zh-TW" altLang="en-US" sz="2000">
                <a:solidFill>
                  <a:schemeClr val="accent2"/>
                </a:solidFill>
                <a:latin typeface="Times New Roman" panose="02020603050405020304" pitchFamily="18" charset="0"/>
                <a:cs typeface="Times New Roman" panose="02020603050405020304" pitchFamily="18" charset="0"/>
              </a:rPr>
              <a:t>hoạt động tồn trữ hóa chất nguy hiể</a:t>
            </a:r>
            <a:r>
              <a:rPr lang="zh-TW" altLang="en-US" sz="2000" smtClean="0">
                <a:solidFill>
                  <a:schemeClr val="accent2"/>
                </a:solidFill>
                <a:latin typeface="Times New Roman" panose="02020603050405020304" pitchFamily="18" charset="0"/>
                <a:cs typeface="Times New Roman" panose="02020603050405020304" pitchFamily="18" charset="0"/>
              </a:rPr>
              <a:t>m </a:t>
            </a:r>
            <a:r>
              <a:rPr lang="zh-TW" altLang="en-US" sz="2000">
                <a:latin typeface="Times New Roman" panose="02020603050405020304" pitchFamily="18" charset="0"/>
                <a:cs typeface="Times New Roman" panose="02020603050405020304" pitchFamily="18" charset="0"/>
              </a:rPr>
              <a:t>thuộc một trong các trường hợp sau:</a:t>
            </a:r>
          </a:p>
          <a:p>
            <a:r>
              <a:rPr lang="zh-TW" altLang="en-US" sz="2000">
                <a:latin typeface="Times New Roman" panose="02020603050405020304" pitchFamily="18" charset="0"/>
                <a:cs typeface="Times New Roman" panose="02020603050405020304" pitchFamily="18" charset="0"/>
              </a:rPr>
              <a:t>a) Có ít nhất 01 hóa chất thuộc </a:t>
            </a:r>
            <a:r>
              <a:rPr lang="zh-TW" altLang="en-US" sz="2000" b="1">
                <a:latin typeface="Times New Roman" panose="02020603050405020304" pitchFamily="18" charset="0"/>
                <a:cs typeface="Times New Roman" panose="02020603050405020304" pitchFamily="18" charset="0"/>
              </a:rPr>
              <a:t>Bảng A </a:t>
            </a:r>
            <a:r>
              <a:rPr lang="zh-TW" altLang="en-US" sz="2000">
                <a:latin typeface="Times New Roman" panose="02020603050405020304" pitchFamily="18" charset="0"/>
                <a:cs typeface="Times New Roman" panose="02020603050405020304" pitchFamily="18" charset="0"/>
              </a:rPr>
              <a:t>hoặc 01 hỗn hợp chất thuộc </a:t>
            </a:r>
            <a:r>
              <a:rPr lang="zh-TW" altLang="en-US" sz="2000" b="1">
                <a:latin typeface="Times New Roman" panose="02020603050405020304" pitchFamily="18" charset="0"/>
                <a:cs typeface="Times New Roman" panose="02020603050405020304" pitchFamily="18" charset="0"/>
              </a:rPr>
              <a:t>Bảng B – Phụ lục IV </a:t>
            </a:r>
            <a:r>
              <a:rPr lang="zh-TW" altLang="en-US" sz="2000">
                <a:latin typeface="Times New Roman" panose="02020603050405020304" pitchFamily="18" charset="0"/>
                <a:cs typeface="Times New Roman" panose="02020603050405020304" pitchFamily="18" charset="0"/>
              </a:rPr>
              <a:t>kèm theo Nghị địn</a:t>
            </a:r>
            <a:r>
              <a:rPr lang="zh-TW" altLang="en-US" sz="2000" smtClean="0">
                <a:latin typeface="Times New Roman" panose="02020603050405020304" pitchFamily="18" charset="0"/>
                <a:cs typeface="Times New Roman" panose="02020603050405020304" pitchFamily="18" charset="0"/>
              </a:rPr>
              <a:t>h 2</a:t>
            </a:r>
            <a:r>
              <a:rPr lang="zh-TW" altLang="en-US" sz="2000">
                <a:latin typeface="Times New Roman" panose="02020603050405020304" pitchFamily="18" charset="0"/>
                <a:cs typeface="Times New Roman" panose="02020603050405020304" pitchFamily="18" charset="0"/>
              </a:rPr>
              <a:t>4/2026/NĐ-CP với khối lượng tồn trữ lớn nhất tại một thời điểm lớn hơn hoặc bằng ngưỡng khối lượng quy định tại Phụ lục này;</a:t>
            </a:r>
          </a:p>
          <a:p>
            <a:r>
              <a:rPr lang="zh-TW" altLang="en-US" sz="2000">
                <a:latin typeface="Times New Roman" panose="02020603050405020304" pitchFamily="18" charset="0"/>
                <a:cs typeface="Times New Roman" panose="02020603050405020304" pitchFamily="18" charset="0"/>
              </a:rPr>
              <a:t>b) Tổng tỉ lệ của khối lượng hóa chất nguy hiểm tồn trữ trên ngưỡng quy định lớn hơn hoặc bằng 1 trong trường hợp không thuộc đối tượng được quy định tại điểm a nêu trên.</a:t>
            </a:r>
          </a:p>
        </p:txBody>
      </p:sp>
      <p:sp>
        <p:nvSpPr>
          <p:cNvPr id="5" name="Rectangle 4"/>
          <p:cNvSpPr/>
          <p:nvPr/>
        </p:nvSpPr>
        <p:spPr>
          <a:xfrm>
            <a:off x="146179" y="5143924"/>
            <a:ext cx="11946294" cy="1477328"/>
          </a:xfrm>
          <a:prstGeom prst="rect">
            <a:avLst/>
          </a:prstGeom>
        </p:spPr>
        <p:txBody>
          <a:bodyPr wrap="square">
            <a:spAutoFit/>
          </a:bodyPr>
          <a:lstStyle/>
          <a:p>
            <a:r>
              <a:rPr lang="zh-TW" altLang="en-US" b="1" i="1">
                <a:solidFill>
                  <a:srgbClr val="FF0000"/>
                </a:solidFill>
                <a:latin typeface="Times New Roman" panose="02020603050405020304" pitchFamily="18" charset="0"/>
                <a:cs typeface="Times New Roman" panose="02020603050405020304" pitchFamily="18" charset="0"/>
              </a:rPr>
              <a:t>Lưu ý:</a:t>
            </a:r>
          </a:p>
          <a:p>
            <a:r>
              <a:rPr lang="zh-TW" altLang="en-US" i="1">
                <a:solidFill>
                  <a:srgbClr val="FF0000"/>
                </a:solidFill>
                <a:latin typeface="Times New Roman" panose="02020603050405020304" pitchFamily="18" charset="0"/>
                <a:cs typeface="Times New Roman" panose="02020603050405020304" pitchFamily="18" charset="0"/>
              </a:rPr>
              <a:t>Tổ chức, cá nhân đã ban hành Biện pháp phòng ngừa, ứng phó sự cố hóa chất trước ngày này thì được tiếp tục thực hiện theo Biện pháp đó.</a:t>
            </a:r>
          </a:p>
          <a:p>
            <a:r>
              <a:rPr lang="zh-TW" altLang="en-US" i="1">
                <a:solidFill>
                  <a:srgbClr val="FF0000"/>
                </a:solidFill>
                <a:latin typeface="Times New Roman" panose="02020603050405020304" pitchFamily="18" charset="0"/>
                <a:cs typeface="Times New Roman" panose="02020603050405020304" pitchFamily="18" charset="0"/>
              </a:rPr>
              <a:t>Trường hợp đã ban hành Biện pháp trước ngày này nhưng thuộc đối tượng tại điểm b, phải xây dựng Kế hoạch phòng ngừa, ứng phó sự cố hóa chất trình cơ quan có thẩm quyền thẩm định, phê duyệt trước ngày 31/12/2026.</a:t>
            </a:r>
          </a:p>
        </p:txBody>
      </p:sp>
      <p:sp>
        <p:nvSpPr>
          <p:cNvPr id="4" name="Rectangle 3"/>
          <p:cNvSpPr/>
          <p:nvPr/>
        </p:nvSpPr>
        <p:spPr>
          <a:xfrm>
            <a:off x="6774023" y="1070922"/>
            <a:ext cx="5066523" cy="4247317"/>
          </a:xfrm>
          <a:prstGeom prst="rect">
            <a:avLst/>
          </a:prstGeom>
          <a:solidFill>
            <a:srgbClr val="00B050"/>
          </a:solidFill>
        </p:spPr>
        <p:txBody>
          <a:bodyPr wrap="square">
            <a:spAutoFit/>
          </a:bodyPr>
          <a:lstStyle/>
          <a:p>
            <a:pPr>
              <a:spcBef>
                <a:spcPts val="600"/>
              </a:spcBef>
              <a:spcAft>
                <a:spcPts val="600"/>
              </a:spcAft>
            </a:pPr>
            <a:r>
              <a:rPr lang="en-US" altLang="zh-TW" b="1">
                <a:latin typeface="Times New Roman" panose="02020603050405020304" pitchFamily="18" charset="0"/>
                <a:cs typeface="Times New Roman" panose="02020603050405020304" pitchFamily="18" charset="0"/>
              </a:rPr>
              <a:t>b) </a:t>
            </a:r>
            <a:r>
              <a:rPr lang="vi-VN" altLang="zh-TW" b="1" smtClean="0">
                <a:solidFill>
                  <a:srgbClr val="000000"/>
                </a:solidFill>
                <a:latin typeface="Times New Roman" panose="02020603050405020304" pitchFamily="18" charset="0"/>
                <a:cs typeface="Times New Roman" panose="02020603050405020304" pitchFamily="18" charset="0"/>
              </a:rPr>
              <a:t>Tổng </a:t>
            </a:r>
            <a:r>
              <a:rPr lang="vi-VN" altLang="zh-TW" b="1">
                <a:solidFill>
                  <a:srgbClr val="000000"/>
                </a:solidFill>
                <a:latin typeface="Times New Roman" panose="02020603050405020304" pitchFamily="18" charset="0"/>
                <a:cs typeface="Times New Roman" panose="02020603050405020304" pitchFamily="18" charset="0"/>
              </a:rPr>
              <a:t>tỉ lệ của khối lượng hóa chất nguy hiểm tồn trữ được tính toán như sau:</a:t>
            </a:r>
          </a:p>
          <a:p>
            <a:pPr>
              <a:spcBef>
                <a:spcPts val="600"/>
              </a:spcBef>
              <a:spcAft>
                <a:spcPts val="600"/>
              </a:spcAft>
            </a:pPr>
            <a:r>
              <a:rPr lang="vi-VN" altLang="zh-TW" sz="1600">
                <a:solidFill>
                  <a:srgbClr val="000000"/>
                </a:solidFill>
                <a:latin typeface="Times New Roman" panose="02020603050405020304" pitchFamily="18" charset="0"/>
                <a:cs typeface="Times New Roman" panose="02020603050405020304" pitchFamily="18" charset="0"/>
              </a:rPr>
              <a:t>qx</a:t>
            </a:r>
            <a:r>
              <a:rPr lang="vi-VN" altLang="zh-TW" sz="1600" baseline="-25000">
                <a:solidFill>
                  <a:srgbClr val="000000"/>
                </a:solidFill>
                <a:latin typeface="Times New Roman" panose="02020603050405020304" pitchFamily="18" charset="0"/>
                <a:cs typeface="Times New Roman" panose="02020603050405020304" pitchFamily="18" charset="0"/>
              </a:rPr>
              <a:t>1</a:t>
            </a:r>
            <a:r>
              <a:rPr lang="vi-VN" altLang="zh-TW" sz="1600">
                <a:solidFill>
                  <a:srgbClr val="000000"/>
                </a:solidFill>
                <a:latin typeface="Times New Roman" panose="02020603050405020304" pitchFamily="18" charset="0"/>
                <a:cs typeface="Times New Roman" panose="02020603050405020304" pitchFamily="18" charset="0"/>
              </a:rPr>
              <a:t>/QUX</a:t>
            </a:r>
            <a:r>
              <a:rPr lang="vi-VN" altLang="zh-TW" sz="1600" baseline="-25000">
                <a:solidFill>
                  <a:srgbClr val="000000"/>
                </a:solidFill>
                <a:latin typeface="Times New Roman" panose="02020603050405020304" pitchFamily="18" charset="0"/>
                <a:cs typeface="Times New Roman" panose="02020603050405020304" pitchFamily="18" charset="0"/>
              </a:rPr>
              <a:t>1</a:t>
            </a:r>
            <a:r>
              <a:rPr lang="vi-VN" altLang="zh-TW" sz="1600">
                <a:solidFill>
                  <a:srgbClr val="000000"/>
                </a:solidFill>
                <a:latin typeface="Times New Roman" panose="02020603050405020304" pitchFamily="18" charset="0"/>
                <a:cs typeface="Times New Roman" panose="02020603050405020304" pitchFamily="18" charset="0"/>
              </a:rPr>
              <a:t> + qx</a:t>
            </a:r>
            <a:r>
              <a:rPr lang="vi-VN" altLang="zh-TW" sz="1600" baseline="-25000">
                <a:solidFill>
                  <a:srgbClr val="000000"/>
                </a:solidFill>
                <a:latin typeface="Times New Roman" panose="02020603050405020304" pitchFamily="18" charset="0"/>
                <a:cs typeface="Times New Roman" panose="02020603050405020304" pitchFamily="18" charset="0"/>
              </a:rPr>
              <a:t>2</a:t>
            </a:r>
            <a:r>
              <a:rPr lang="vi-VN" altLang="zh-TW" sz="1600">
                <a:solidFill>
                  <a:srgbClr val="000000"/>
                </a:solidFill>
                <a:latin typeface="Times New Roman" panose="02020603050405020304" pitchFamily="18" charset="0"/>
                <a:cs typeface="Times New Roman" panose="02020603050405020304" pitchFamily="18" charset="0"/>
              </a:rPr>
              <a:t>/QUX</a:t>
            </a:r>
            <a:r>
              <a:rPr lang="vi-VN" altLang="zh-TW" sz="1600" baseline="-25000">
                <a:solidFill>
                  <a:srgbClr val="000000"/>
                </a:solidFill>
                <a:latin typeface="Times New Roman" panose="02020603050405020304" pitchFamily="18" charset="0"/>
                <a:cs typeface="Times New Roman" panose="02020603050405020304" pitchFamily="18" charset="0"/>
              </a:rPr>
              <a:t>2</a:t>
            </a:r>
            <a:r>
              <a:rPr lang="vi-VN" altLang="zh-TW" sz="1600">
                <a:solidFill>
                  <a:srgbClr val="000000"/>
                </a:solidFill>
                <a:latin typeface="Times New Roman" panose="02020603050405020304" pitchFamily="18" charset="0"/>
                <a:cs typeface="Times New Roman" panose="02020603050405020304" pitchFamily="18" charset="0"/>
              </a:rPr>
              <a:t> + ……..qx</a:t>
            </a:r>
            <a:r>
              <a:rPr lang="vi-VN" altLang="zh-TW" sz="1600" baseline="-25000">
                <a:solidFill>
                  <a:srgbClr val="000000"/>
                </a:solidFill>
                <a:latin typeface="Times New Roman" panose="02020603050405020304" pitchFamily="18" charset="0"/>
                <a:cs typeface="Times New Roman" panose="02020603050405020304" pitchFamily="18" charset="0"/>
              </a:rPr>
              <a:t>i</a:t>
            </a:r>
            <a:r>
              <a:rPr lang="vi-VN" altLang="zh-TW" sz="1600">
                <a:solidFill>
                  <a:srgbClr val="000000"/>
                </a:solidFill>
                <a:latin typeface="Times New Roman" panose="02020603050405020304" pitchFamily="18" charset="0"/>
                <a:cs typeface="Times New Roman" panose="02020603050405020304" pitchFamily="18" charset="0"/>
              </a:rPr>
              <a:t>/QUX</a:t>
            </a:r>
            <a:r>
              <a:rPr lang="vi-VN" altLang="zh-TW" sz="1600" baseline="-25000">
                <a:solidFill>
                  <a:srgbClr val="000000"/>
                </a:solidFill>
                <a:latin typeface="Times New Roman" panose="02020603050405020304" pitchFamily="18" charset="0"/>
                <a:cs typeface="Times New Roman" panose="02020603050405020304" pitchFamily="18" charset="0"/>
              </a:rPr>
              <a:t>i</a:t>
            </a:r>
            <a:r>
              <a:rPr lang="vi-VN" altLang="zh-TW" sz="1600">
                <a:solidFill>
                  <a:srgbClr val="000000"/>
                </a:solidFill>
                <a:latin typeface="Times New Roman" panose="02020603050405020304" pitchFamily="18" charset="0"/>
                <a:cs typeface="Times New Roman" panose="02020603050405020304" pitchFamily="18" charset="0"/>
              </a:rPr>
              <a:t> ≥ </a:t>
            </a:r>
            <a:r>
              <a:rPr lang="vi-VN" altLang="zh-TW" sz="1600" smtClean="0">
                <a:solidFill>
                  <a:srgbClr val="000000"/>
                </a:solidFill>
                <a:latin typeface="Times New Roman" panose="02020603050405020304" pitchFamily="18" charset="0"/>
                <a:cs typeface="Times New Roman" panose="02020603050405020304" pitchFamily="18" charset="0"/>
              </a:rPr>
              <a:t>1</a:t>
            </a:r>
            <a:endParaRPr lang="en-US" altLang="zh-TW" sz="1600" smtClean="0">
              <a:solidFill>
                <a:srgbClr val="000000"/>
              </a:solidFill>
              <a:latin typeface="Times New Roman" panose="02020603050405020304" pitchFamily="18" charset="0"/>
              <a:cs typeface="Times New Roman" panose="02020603050405020304" pitchFamily="18" charset="0"/>
            </a:endParaRPr>
          </a:p>
          <a:p>
            <a:pPr marL="285750" indent="-285750">
              <a:spcBef>
                <a:spcPts val="600"/>
              </a:spcBef>
              <a:spcAft>
                <a:spcPts val="600"/>
              </a:spcAft>
              <a:buFontTx/>
              <a:buChar char="-"/>
            </a:pPr>
            <a:r>
              <a:rPr lang="en-US" altLang="zh-TW" sz="1600" smtClean="0">
                <a:solidFill>
                  <a:srgbClr val="000000"/>
                </a:solidFill>
                <a:latin typeface="Times New Roman" panose="02020603050405020304" pitchFamily="18" charset="0"/>
                <a:cs typeface="Times New Roman" panose="02020603050405020304" pitchFamily="18" charset="0"/>
              </a:rPr>
              <a:t>Phụ lục IV= </a:t>
            </a:r>
            <a:r>
              <a:rPr lang="en-US" altLang="zh-TW" sz="1600">
                <a:solidFill>
                  <a:srgbClr val="000000"/>
                </a:solidFill>
                <a:latin typeface="Times New Roman" panose="02020603050405020304" pitchFamily="18" charset="0"/>
                <a:cs typeface="Times New Roman" panose="02020603050405020304" pitchFamily="18" charset="0"/>
              </a:rPr>
              <a:t>Bảng A </a:t>
            </a:r>
            <a:r>
              <a:rPr lang="en-US" altLang="zh-TW" sz="1600" smtClean="0">
                <a:solidFill>
                  <a:srgbClr val="000000"/>
                </a:solidFill>
                <a:latin typeface="Times New Roman" panose="02020603050405020304" pitchFamily="18" charset="0"/>
                <a:cs typeface="Times New Roman" panose="02020603050405020304" pitchFamily="18" charset="0"/>
              </a:rPr>
              <a:t> theo mã cas</a:t>
            </a:r>
          </a:p>
          <a:p>
            <a:pPr marL="285750" indent="-285750">
              <a:spcBef>
                <a:spcPts val="600"/>
              </a:spcBef>
              <a:spcAft>
                <a:spcPts val="600"/>
              </a:spcAft>
              <a:buFontTx/>
              <a:buChar char="-"/>
            </a:pPr>
            <a:r>
              <a:rPr lang="en-US" altLang="zh-TW" sz="1600">
                <a:solidFill>
                  <a:srgbClr val="000000"/>
                </a:solidFill>
                <a:latin typeface="Times New Roman" panose="02020603050405020304" pitchFamily="18" charset="0"/>
                <a:cs typeface="Times New Roman" panose="02020603050405020304" pitchFamily="18" charset="0"/>
              </a:rPr>
              <a:t>Bảng </a:t>
            </a:r>
            <a:r>
              <a:rPr lang="en-US" altLang="zh-TW" sz="1600" smtClean="0">
                <a:solidFill>
                  <a:srgbClr val="000000"/>
                </a:solidFill>
                <a:latin typeface="Times New Roman" panose="02020603050405020304" pitchFamily="18" charset="0"/>
                <a:cs typeface="Times New Roman" panose="02020603050405020304" pitchFamily="18" charset="0"/>
              </a:rPr>
              <a:t>B= </a:t>
            </a:r>
            <a:r>
              <a:rPr lang="en-US" altLang="zh-TW" sz="1600">
                <a:solidFill>
                  <a:srgbClr val="000000"/>
                </a:solidFill>
                <a:latin typeface="Times New Roman" panose="02020603050405020304" pitchFamily="18" charset="0"/>
                <a:cs typeface="Times New Roman" panose="02020603050405020304" pitchFamily="18" charset="0"/>
              </a:rPr>
              <a:t>Dò </a:t>
            </a:r>
            <a:r>
              <a:rPr lang="en-US" altLang="zh-TW" sz="1600" smtClean="0">
                <a:solidFill>
                  <a:srgbClr val="000000"/>
                </a:solidFill>
                <a:latin typeface="Times New Roman" panose="02020603050405020304" pitchFamily="18" charset="0"/>
                <a:cs typeface="Times New Roman" panose="02020603050405020304" pitchFamily="18" charset="0"/>
              </a:rPr>
              <a:t>nhóm </a:t>
            </a:r>
            <a:r>
              <a:rPr lang="en-US" altLang="zh-TW" sz="1600">
                <a:solidFill>
                  <a:srgbClr val="000000"/>
                </a:solidFill>
                <a:latin typeface="Times New Roman" panose="02020603050405020304" pitchFamily="18" charset="0"/>
                <a:cs typeface="Times New Roman" panose="02020603050405020304" pitchFamily="18" charset="0"/>
              </a:rPr>
              <a:t>hóa </a:t>
            </a:r>
            <a:r>
              <a:rPr lang="en-US" altLang="zh-TW" sz="1600" smtClean="0">
                <a:solidFill>
                  <a:srgbClr val="000000"/>
                </a:solidFill>
                <a:latin typeface="Times New Roman" panose="02020603050405020304" pitchFamily="18" charset="0"/>
                <a:cs typeface="Times New Roman" panose="02020603050405020304" pitchFamily="18" charset="0"/>
              </a:rPr>
              <a:t>chất</a:t>
            </a:r>
          </a:p>
          <a:p>
            <a:pPr marL="400050" indent="-400050">
              <a:spcBef>
                <a:spcPts val="600"/>
              </a:spcBef>
              <a:spcAft>
                <a:spcPts val="600"/>
              </a:spcAft>
              <a:buAutoNum type="romanUcPeriod"/>
            </a:pPr>
            <a:r>
              <a:rPr lang="vi-VN" altLang="zh-TW" sz="1600" smtClean="0">
                <a:solidFill>
                  <a:srgbClr val="000000"/>
                </a:solidFill>
                <a:latin typeface="Times New Roman" panose="02020603050405020304" pitchFamily="18" charset="0"/>
                <a:cs typeface="Times New Roman" panose="02020603050405020304" pitchFamily="18" charset="0"/>
              </a:rPr>
              <a:t>Nguy </a:t>
            </a:r>
            <a:r>
              <a:rPr lang="vi-VN" altLang="zh-TW" sz="1600">
                <a:solidFill>
                  <a:srgbClr val="000000"/>
                </a:solidFill>
                <a:latin typeface="Times New Roman" panose="02020603050405020304" pitchFamily="18" charset="0"/>
                <a:cs typeface="Times New Roman" panose="02020603050405020304" pitchFamily="18" charset="0"/>
              </a:rPr>
              <a:t>hại sức </a:t>
            </a:r>
            <a:r>
              <a:rPr lang="vi-VN" altLang="zh-TW" sz="1600" smtClean="0">
                <a:solidFill>
                  <a:srgbClr val="000000"/>
                </a:solidFill>
                <a:latin typeface="Times New Roman" panose="02020603050405020304" pitchFamily="18" charset="0"/>
                <a:cs typeface="Times New Roman" panose="02020603050405020304" pitchFamily="18" charset="0"/>
              </a:rPr>
              <a:t>khỏe</a:t>
            </a:r>
            <a:endParaRPr lang="en-US" altLang="zh-TW" sz="1600" smtClean="0">
              <a:solidFill>
                <a:srgbClr val="000000"/>
              </a:solidFill>
              <a:latin typeface="Times New Roman" panose="02020603050405020304" pitchFamily="18" charset="0"/>
              <a:cs typeface="Times New Roman" panose="02020603050405020304" pitchFamily="18" charset="0"/>
            </a:endParaRPr>
          </a:p>
          <a:p>
            <a:pPr marL="400050" indent="-400050">
              <a:spcBef>
                <a:spcPts val="600"/>
              </a:spcBef>
              <a:spcAft>
                <a:spcPts val="600"/>
              </a:spcAft>
              <a:buAutoNum type="romanUcPeriod"/>
            </a:pPr>
            <a:r>
              <a:rPr lang="en-US" altLang="zh-TW" sz="1600" smtClean="0">
                <a:solidFill>
                  <a:srgbClr val="000000"/>
                </a:solidFill>
                <a:latin typeface="Times New Roman" panose="02020603050405020304" pitchFamily="18" charset="0"/>
                <a:cs typeface="Times New Roman" panose="02020603050405020304" pitchFamily="18" charset="0"/>
              </a:rPr>
              <a:t>Nguy </a:t>
            </a:r>
            <a:r>
              <a:rPr lang="en-US" altLang="zh-TW" sz="1600">
                <a:solidFill>
                  <a:srgbClr val="000000"/>
                </a:solidFill>
                <a:latin typeface="Times New Roman" panose="02020603050405020304" pitchFamily="18" charset="0"/>
                <a:cs typeface="Times New Roman" panose="02020603050405020304" pitchFamily="18" charset="0"/>
              </a:rPr>
              <a:t>hại vật </a:t>
            </a:r>
            <a:r>
              <a:rPr lang="en-US" altLang="zh-TW" sz="1600" smtClean="0">
                <a:solidFill>
                  <a:srgbClr val="000000"/>
                </a:solidFill>
                <a:latin typeface="Times New Roman" panose="02020603050405020304" pitchFamily="18" charset="0"/>
                <a:cs typeface="Times New Roman" panose="02020603050405020304" pitchFamily="18" charset="0"/>
              </a:rPr>
              <a:t>chất</a:t>
            </a:r>
          </a:p>
          <a:p>
            <a:pPr marL="400050" indent="-400050">
              <a:spcBef>
                <a:spcPts val="600"/>
              </a:spcBef>
              <a:spcAft>
                <a:spcPts val="600"/>
              </a:spcAft>
              <a:buAutoNum type="romanUcPeriod"/>
            </a:pPr>
            <a:r>
              <a:rPr lang="vi-VN" altLang="zh-TW" sz="1600">
                <a:solidFill>
                  <a:srgbClr val="000000"/>
                </a:solidFill>
                <a:latin typeface="Times New Roman" panose="02020603050405020304" pitchFamily="18" charset="0"/>
                <a:cs typeface="Times New Roman" panose="02020603050405020304" pitchFamily="18" charset="0"/>
              </a:rPr>
              <a:t>Nguy hại cho môi </a:t>
            </a:r>
            <a:r>
              <a:rPr lang="vi-VN" altLang="zh-TW" sz="1600" smtClean="0">
                <a:solidFill>
                  <a:srgbClr val="000000"/>
                </a:solidFill>
                <a:latin typeface="Times New Roman" panose="02020603050405020304" pitchFamily="18" charset="0"/>
                <a:cs typeface="Times New Roman" panose="02020603050405020304" pitchFamily="18" charset="0"/>
              </a:rPr>
              <a:t>trường</a:t>
            </a:r>
            <a:endParaRPr lang="en-US" altLang="zh-TW" sz="1600" smtClean="0">
              <a:solidFill>
                <a:srgbClr val="000000"/>
              </a:solidFill>
              <a:latin typeface="Times New Roman" panose="02020603050405020304" pitchFamily="18" charset="0"/>
              <a:cs typeface="Times New Roman" panose="02020603050405020304" pitchFamily="18" charset="0"/>
            </a:endParaRPr>
          </a:p>
          <a:p>
            <a:pPr marL="400050" indent="-400050">
              <a:spcBef>
                <a:spcPts val="600"/>
              </a:spcBef>
              <a:spcAft>
                <a:spcPts val="600"/>
              </a:spcAft>
              <a:buAutoNum type="romanUcPeriod"/>
            </a:pPr>
            <a:r>
              <a:rPr lang="vi-VN" altLang="zh-TW" sz="1600">
                <a:solidFill>
                  <a:srgbClr val="000000"/>
                </a:solidFill>
                <a:latin typeface="Times New Roman" panose="02020603050405020304" pitchFamily="18" charset="0"/>
                <a:cs typeface="Times New Roman" panose="02020603050405020304" pitchFamily="18" charset="0"/>
              </a:rPr>
              <a:t>Nguy hại </a:t>
            </a:r>
            <a:r>
              <a:rPr lang="vi-VN" altLang="zh-TW" sz="1600" smtClean="0">
                <a:solidFill>
                  <a:srgbClr val="000000"/>
                </a:solidFill>
                <a:latin typeface="Times New Roman" panose="02020603050405020304" pitchFamily="18" charset="0"/>
                <a:cs typeface="Times New Roman" panose="02020603050405020304" pitchFamily="18" charset="0"/>
              </a:rPr>
              <a:t>khác</a:t>
            </a:r>
            <a:endParaRPr lang="en-US" altLang="zh-TW" sz="1600" smtClean="0">
              <a:solidFill>
                <a:srgbClr val="000000"/>
              </a:solidFill>
              <a:latin typeface="Times New Roman" panose="02020603050405020304" pitchFamily="18" charset="0"/>
              <a:cs typeface="Times New Roman" panose="02020603050405020304" pitchFamily="18" charset="0"/>
            </a:endParaRPr>
          </a:p>
          <a:p>
            <a:pPr marL="342900" indent="-342900">
              <a:spcBef>
                <a:spcPts val="600"/>
              </a:spcBef>
              <a:spcAft>
                <a:spcPts val="600"/>
              </a:spcAft>
              <a:buAutoNum type="arabicPeriod"/>
            </a:pPr>
            <a:r>
              <a:rPr lang="en-US" altLang="zh-TW" sz="1600" smtClean="0">
                <a:solidFill>
                  <a:srgbClr val="000000"/>
                </a:solidFill>
                <a:latin typeface="Times New Roman" panose="02020603050405020304" pitchFamily="18" charset="0"/>
                <a:cs typeface="Times New Roman" panose="02020603050405020304" pitchFamily="18" charset="0"/>
              </a:rPr>
              <a:t>Chất </a:t>
            </a:r>
            <a:r>
              <a:rPr lang="en-US" altLang="zh-TW" sz="1600">
                <a:solidFill>
                  <a:srgbClr val="000000"/>
                </a:solidFill>
                <a:latin typeface="Times New Roman" panose="02020603050405020304" pitchFamily="18" charset="0"/>
                <a:cs typeface="Times New Roman" panose="02020603050405020304" pitchFamily="18" charset="0"/>
              </a:rPr>
              <a:t>hoặc hợp chất gây nguy hiểm </a:t>
            </a:r>
            <a:r>
              <a:rPr lang="en-US" altLang="zh-TW" sz="1600" smtClean="0">
                <a:solidFill>
                  <a:srgbClr val="000000"/>
                </a:solidFill>
                <a:latin typeface="Times New Roman" panose="02020603050405020304" pitchFamily="18" charset="0"/>
                <a:cs typeface="Times New Roman" panose="02020603050405020304" pitchFamily="18" charset="0"/>
              </a:rPr>
              <a:t>EUH014</a:t>
            </a:r>
          </a:p>
          <a:p>
            <a:pPr marL="342900" indent="-342900">
              <a:spcBef>
                <a:spcPts val="600"/>
              </a:spcBef>
              <a:spcAft>
                <a:spcPts val="600"/>
              </a:spcAft>
              <a:buAutoNum type="arabicPeriod"/>
            </a:pPr>
            <a:r>
              <a:rPr lang="vi-VN" altLang="zh-TW" sz="1600">
                <a:solidFill>
                  <a:srgbClr val="000000"/>
                </a:solidFill>
                <a:latin typeface="Times New Roman" panose="02020603050405020304" pitchFamily="18" charset="0"/>
                <a:cs typeface="Times New Roman" panose="02020603050405020304" pitchFamily="18" charset="0"/>
              </a:rPr>
              <a:t>Chất hoặc hợp chất gây nguy hiểm EUH029</a:t>
            </a:r>
            <a:endParaRPr lang="vi-VN" altLang="zh-TW" sz="1600" b="0" i="0">
              <a:solidFill>
                <a:srgbClr val="000000"/>
              </a:solidFill>
              <a:effectLst/>
              <a:latin typeface="Times New Roman" panose="02020603050405020304" pitchFamily="18" charset="0"/>
              <a:cs typeface="Times New Roman" panose="02020603050405020304" pitchFamily="18" charset="0"/>
            </a:endParaRPr>
          </a:p>
        </p:txBody>
      </p:sp>
      <p:sp>
        <p:nvSpPr>
          <p:cNvPr id="6" name="Rectangle 5"/>
          <p:cNvSpPr/>
          <p:nvPr/>
        </p:nvSpPr>
        <p:spPr>
          <a:xfrm>
            <a:off x="1481566" y="742581"/>
            <a:ext cx="2082728" cy="400110"/>
          </a:xfrm>
          <a:prstGeom prst="rect">
            <a:avLst/>
          </a:prstGeom>
        </p:spPr>
        <p:txBody>
          <a:bodyPr wrap="square">
            <a:spAutoFit/>
          </a:bodyPr>
          <a:lstStyle/>
          <a:p>
            <a:r>
              <a:rPr lang="zh-TW" altLang="en-US" sz="2000" b="1">
                <a:solidFill>
                  <a:srgbClr val="FF0000"/>
                </a:solidFill>
                <a:latin typeface="Times New Roman" panose="02020603050405020304" pitchFamily="18" charset="0"/>
                <a:cs typeface="Times New Roman" panose="02020603050405020304" pitchFamily="18" charset="0"/>
              </a:rPr>
              <a:t>1.1 Quy định</a:t>
            </a:r>
          </a:p>
        </p:txBody>
      </p:sp>
    </p:spTree>
    <p:extLst>
      <p:ext uri="{BB962C8B-B14F-4D97-AF65-F5344CB8AC3E}">
        <p14:creationId xmlns:p14="http://schemas.microsoft.com/office/powerpoint/2010/main" val="1638887857"/>
      </p:ext>
    </p:extLst>
  </p:cSld>
  <p:clrMapOvr>
    <a:masterClrMapping/>
  </p:clrMapOvr>
  <mc:AlternateContent xmlns:mc="http://schemas.openxmlformats.org/markup-compatibility/2006" xmlns:p14="http://schemas.microsoft.com/office/powerpoint/2010/main">
    <mc:Choice Requires="p14">
      <p:transition spd="slow" p14:dur="1400" advTm="3000">
        <p14:doors dir="vert"/>
      </p:transition>
    </mc:Choice>
    <mc:Fallback xmlns:p159="http://schemas.microsoft.com/office/powerpoint/2015/09/main" xmlns:p15="http://schemas.microsoft.com/office/powerpoint/2012/main" xmlns:a14="http://schemas.microsoft.com/office/drawing/2010/main" xmlns:wp="http://schemas.openxmlformats.org/drawingml/2006/wordprocessingDrawing" xmlns:w="http://schemas.openxmlformats.org/wordprocessingml/2006/main" xmlns:m="http://schemas.openxmlformats.org/officeDocument/2006/math" xmlns="">
      <p:transition spd="slow" advTm="3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152" y="137241"/>
            <a:ext cx="12182847" cy="646331"/>
          </a:xfrm>
          <a:prstGeom prst="rect">
            <a:avLst/>
          </a:prstGeom>
          <a:solidFill>
            <a:schemeClr val="accent6">
              <a:lumMod val="50000"/>
            </a:schemeClr>
          </a:solidFill>
          <a:ln>
            <a:noFill/>
          </a:ln>
        </p:spPr>
        <p:txBody>
          <a:bodyPr wrap="square">
            <a:spAutoFit/>
          </a:bodyPr>
          <a:lstStyle/>
          <a:p>
            <a:pPr algn="ctr"/>
            <a:r>
              <a:rPr lang="en-US" altLang="zh-TW" sz="3600" b="1" smtClean="0">
                <a:solidFill>
                  <a:schemeClr val="bg1"/>
                </a:solidFill>
                <a:latin typeface="Times New Roman" panose="02020603050405020304" pitchFamily="18" charset="0"/>
                <a:cs typeface="Times New Roman" panose="02020603050405020304" pitchFamily="18" charset="0"/>
              </a:rPr>
              <a:t>1. </a:t>
            </a:r>
            <a:r>
              <a:rPr lang="en-US" altLang="zh-TW" sz="3600" b="1">
                <a:solidFill>
                  <a:schemeClr val="bg1"/>
                </a:solidFill>
                <a:latin typeface="Times New Roman" panose="02020603050405020304" pitchFamily="18" charset="0"/>
                <a:cs typeface="Times New Roman" panose="02020603050405020304" pitchFamily="18" charset="0"/>
              </a:rPr>
              <a:t>PHÒNG NGỪA, ỨNG PHÓ SỰ CỐ HÓA CHẤT</a:t>
            </a:r>
            <a:endParaRPr lang="zh-TW" altLang="en-US" sz="3600" b="1">
              <a:solidFill>
                <a:schemeClr val="bg1"/>
              </a:solidFill>
              <a:latin typeface="Times New Roman" panose="02020603050405020304" pitchFamily="18" charset="0"/>
              <a:cs typeface="Times New Roman" panose="02020603050405020304" pitchFamily="18" charset="0"/>
            </a:endParaRPr>
          </a:p>
        </p:txBody>
      </p:sp>
      <p:sp>
        <p:nvSpPr>
          <p:cNvPr id="5" name="Rectangle 4"/>
          <p:cNvSpPr/>
          <p:nvPr/>
        </p:nvSpPr>
        <p:spPr>
          <a:xfrm>
            <a:off x="1481566" y="742581"/>
            <a:ext cx="8035658" cy="400110"/>
          </a:xfrm>
          <a:prstGeom prst="rect">
            <a:avLst/>
          </a:prstGeom>
        </p:spPr>
        <p:txBody>
          <a:bodyPr wrap="square">
            <a:spAutoFit/>
          </a:bodyPr>
          <a:lstStyle/>
          <a:p>
            <a:r>
              <a:rPr lang="zh-TW" altLang="en-US" sz="2000" b="1">
                <a:solidFill>
                  <a:srgbClr val="FF0000"/>
                </a:solidFill>
                <a:latin typeface="Times New Roman" panose="02020603050405020304" pitchFamily="18" charset="0"/>
                <a:cs typeface="Times New Roman" panose="02020603050405020304" pitchFamily="18" charset="0"/>
              </a:rPr>
              <a:t>1</a:t>
            </a:r>
            <a:r>
              <a:rPr lang="zh-TW" altLang="en-US" sz="2000" b="1" smtClean="0">
                <a:solidFill>
                  <a:srgbClr val="FF0000"/>
                </a:solidFill>
                <a:latin typeface="Times New Roman" panose="02020603050405020304" pitchFamily="18" charset="0"/>
                <a:cs typeface="Times New Roman" panose="02020603050405020304" pitchFamily="18" charset="0"/>
              </a:rPr>
              <a:t>.</a:t>
            </a:r>
            <a:r>
              <a:rPr lang="en-US" altLang="zh-TW" sz="2000" b="1" smtClean="0">
                <a:solidFill>
                  <a:srgbClr val="FF0000"/>
                </a:solidFill>
                <a:latin typeface="Times New Roman" panose="02020603050405020304" pitchFamily="18" charset="0"/>
                <a:cs typeface="Times New Roman" panose="02020603050405020304" pitchFamily="18" charset="0"/>
              </a:rPr>
              <a:t>2</a:t>
            </a:r>
            <a:r>
              <a:rPr lang="zh-TW" altLang="en-US" sz="2000" b="1" smtClean="0">
                <a:solidFill>
                  <a:srgbClr val="FF0000"/>
                </a:solidFill>
                <a:latin typeface="Times New Roman" panose="02020603050405020304" pitchFamily="18" charset="0"/>
                <a:cs typeface="Times New Roman" panose="02020603050405020304" pitchFamily="18" charset="0"/>
              </a:rPr>
              <a:t> </a:t>
            </a:r>
            <a:r>
              <a:rPr lang="en-US" altLang="zh-TW" sz="2000" b="1" smtClean="0">
                <a:solidFill>
                  <a:srgbClr val="FF0000"/>
                </a:solidFill>
                <a:latin typeface="Times New Roman" panose="02020603050405020304" pitchFamily="18" charset="0"/>
                <a:cs typeface="Times New Roman" panose="02020603050405020304" pitchFamily="18" charset="0"/>
              </a:rPr>
              <a:t>Thủ tục phê duyệt </a:t>
            </a:r>
            <a:endParaRPr lang="zh-TW" altLang="en-US" sz="2000" b="1">
              <a:solidFill>
                <a:srgbClr val="FF0000"/>
              </a:solidFill>
              <a:latin typeface="Times New Roman" panose="02020603050405020304" pitchFamily="18" charset="0"/>
              <a:cs typeface="Times New Roman" panose="02020603050405020304" pitchFamily="18" charset="0"/>
            </a:endParaRPr>
          </a:p>
        </p:txBody>
      </p:sp>
      <p:sp>
        <p:nvSpPr>
          <p:cNvPr id="6" name="Rectangle 5"/>
          <p:cNvSpPr/>
          <p:nvPr/>
        </p:nvSpPr>
        <p:spPr>
          <a:xfrm>
            <a:off x="304800" y="1142691"/>
            <a:ext cx="6096000" cy="4524315"/>
          </a:xfrm>
          <a:prstGeom prst="rect">
            <a:avLst/>
          </a:prstGeom>
          <a:ln w="28575">
            <a:solidFill>
              <a:srgbClr val="7030A0"/>
            </a:solidFill>
          </a:ln>
        </p:spPr>
        <p:txBody>
          <a:bodyPr>
            <a:spAutoFit/>
          </a:bodyPr>
          <a:lstStyle/>
          <a:p>
            <a:r>
              <a:rPr lang="zh-TW" altLang="en-US" b="1">
                <a:latin typeface="Times New Roman" panose="02020603050405020304" pitchFamily="18" charset="0"/>
                <a:cs typeface="Times New Roman" panose="02020603050405020304" pitchFamily="18" charset="0"/>
              </a:rPr>
              <a:t>Các biểu mẫu sử dụng trong thẩm định, phê duyệt Kế hoạch phòng ngừa ứng phó sự cố hóa chất được quy định tại Phụ lục III ban hành kèm theo Thông tư 02/2026/TT-BCT , bao gồm</a:t>
            </a:r>
            <a:r>
              <a:rPr lang="zh-TW" altLang="en-US" b="1" smtClean="0">
                <a:latin typeface="Times New Roman" panose="02020603050405020304" pitchFamily="18" charset="0"/>
                <a:cs typeface="Times New Roman" panose="02020603050405020304" pitchFamily="18" charset="0"/>
              </a:rPr>
              <a:t>:</a:t>
            </a:r>
            <a:endParaRPr lang="en-US" altLang="zh-TW" b="1" smtClean="0">
              <a:latin typeface="Times New Roman" panose="02020603050405020304" pitchFamily="18" charset="0"/>
              <a:cs typeface="Times New Roman" panose="02020603050405020304" pitchFamily="18" charset="0"/>
            </a:endParaRPr>
          </a:p>
          <a:p>
            <a:r>
              <a:rPr lang="en-US" altLang="zh-TW">
                <a:latin typeface="Times New Roman" panose="02020603050405020304" pitchFamily="18" charset="0"/>
                <a:cs typeface="Times New Roman" panose="02020603050405020304" pitchFamily="18" charset="0"/>
              </a:rPr>
              <a:t>+ Mẫu 03a: Mẫu văn bản đề nghị thẩm định Kế hoạch phòng ngừa, ứng phó sự cố hóa chất;</a:t>
            </a:r>
          </a:p>
          <a:p>
            <a:r>
              <a:rPr lang="en-US" altLang="zh-TW">
                <a:latin typeface="Times New Roman" panose="02020603050405020304" pitchFamily="18" charset="0"/>
                <a:cs typeface="Times New Roman" panose="02020603050405020304" pitchFamily="18" charset="0"/>
              </a:rPr>
              <a:t>+ Mẫu 03b: Mẫu biên bản và thông báo kết quả thẩm định Kế hoạch phòng ngừa, ứng phó sự cố hóa chất;</a:t>
            </a:r>
          </a:p>
          <a:p>
            <a:r>
              <a:rPr lang="vi-VN" altLang="zh-TW">
                <a:latin typeface="Times New Roman" panose="02020603050405020304" pitchFamily="18" charset="0"/>
                <a:cs typeface="Times New Roman" panose="02020603050405020304" pitchFamily="18" charset="0"/>
              </a:rPr>
              <a:t>+ Mẫu 03c: Mẫu phiếu nhận xét, đánh giá Kế hoạch phòng ngừa, ứng phó sự cố hóa chất của các thành viên Hội đồng thẩm định;</a:t>
            </a:r>
          </a:p>
          <a:p>
            <a:r>
              <a:rPr lang="vi-VN" altLang="zh-TW">
                <a:latin typeface="Times New Roman" panose="02020603050405020304" pitchFamily="18" charset="0"/>
                <a:cs typeface="Times New Roman" panose="02020603050405020304" pitchFamily="18" charset="0"/>
              </a:rPr>
              <a:t>+ Mẫu 03d: Mẫu báo cáo về kết quả thực hiện các yêu cầu của Hội đồng thẩm định;</a:t>
            </a:r>
          </a:p>
          <a:p>
            <a:r>
              <a:rPr lang="vi-VN" altLang="zh-TW">
                <a:latin typeface="Times New Roman" panose="02020603050405020304" pitchFamily="18" charset="0"/>
                <a:cs typeface="Times New Roman" panose="02020603050405020304" pitchFamily="18" charset="0"/>
              </a:rPr>
              <a:t>+ Mẫu 03đ: Mẫu biên bản và báo cáo kết quả kiểm tra của Hội đồng thẩm định;</a:t>
            </a:r>
          </a:p>
          <a:p>
            <a:r>
              <a:rPr lang="vi-VN" altLang="zh-TW">
                <a:latin typeface="Times New Roman" panose="02020603050405020304" pitchFamily="18" charset="0"/>
                <a:cs typeface="Times New Roman" panose="02020603050405020304" pitchFamily="18" charset="0"/>
              </a:rPr>
              <a:t>+ Mẫu 03e: Mẫu dấu chứng thực vào trang phụ bìa của bản Kế hoạch phòng ngừa, ứng phó sự cố hóa chất được phê duyệt</a:t>
            </a:r>
            <a:r>
              <a:rPr lang="vi-VN" altLang="zh-TW" smtClean="0"/>
              <a:t>.</a:t>
            </a:r>
            <a:endParaRPr lang="vi-VN" altLang="zh-TW"/>
          </a:p>
        </p:txBody>
      </p:sp>
      <p:sp>
        <p:nvSpPr>
          <p:cNvPr id="7" name="Rectangle 6"/>
          <p:cNvSpPr/>
          <p:nvPr/>
        </p:nvSpPr>
        <p:spPr>
          <a:xfrm>
            <a:off x="8063626" y="5933834"/>
            <a:ext cx="3926211" cy="646331"/>
          </a:xfrm>
          <a:prstGeom prst="rect">
            <a:avLst/>
          </a:prstGeom>
        </p:spPr>
        <p:txBody>
          <a:bodyPr wrap="square">
            <a:spAutoFit/>
          </a:bodyPr>
          <a:lstStyle/>
          <a:p>
            <a:r>
              <a:rPr lang="zh-TW" altLang="en-US">
                <a:latin typeface="Times New Roman" panose="02020603050405020304" pitchFamily="18" charset="0"/>
                <a:cs typeface="Times New Roman" panose="02020603050405020304" pitchFamily="18" charset="0"/>
              </a:rPr>
              <a:t>Tiếp nhận: Sở công thương</a:t>
            </a:r>
          </a:p>
          <a:p>
            <a:r>
              <a:rPr lang="zh-TW" altLang="en-US">
                <a:latin typeface="Times New Roman" panose="02020603050405020304" pitchFamily="18" charset="0"/>
                <a:cs typeface="Times New Roman" panose="02020603050405020304" pitchFamily="18" charset="0"/>
              </a:rPr>
              <a:t>Nộp trực tiếp/Bưu điện hoặc </a:t>
            </a:r>
            <a:r>
              <a:rPr lang="zh-TW" altLang="en-US" smtClean="0">
                <a:latin typeface="Times New Roman" panose="02020603050405020304" pitchFamily="18" charset="0"/>
                <a:cs typeface="Times New Roman" panose="02020603050405020304" pitchFamily="18" charset="0"/>
              </a:rPr>
              <a:t>T</a:t>
            </a:r>
            <a:r>
              <a:rPr lang="zh-TW" altLang="en-US">
                <a:latin typeface="Times New Roman" panose="02020603050405020304" pitchFamily="18" charset="0"/>
                <a:cs typeface="Times New Roman" panose="02020603050405020304" pitchFamily="18" charset="0"/>
              </a:rPr>
              <a:t>rực tuyến </a:t>
            </a:r>
          </a:p>
        </p:txBody>
      </p:sp>
      <p:sp>
        <p:nvSpPr>
          <p:cNvPr id="8" name="Rectangle 7"/>
          <p:cNvSpPr/>
          <p:nvPr/>
        </p:nvSpPr>
        <p:spPr>
          <a:xfrm>
            <a:off x="6531428" y="1117019"/>
            <a:ext cx="5299788" cy="4278094"/>
          </a:xfrm>
          <a:prstGeom prst="rect">
            <a:avLst/>
          </a:prstGeom>
          <a:solidFill>
            <a:srgbClr val="00B050"/>
          </a:solidFill>
        </p:spPr>
        <p:txBody>
          <a:bodyPr wrap="square">
            <a:spAutoFit/>
          </a:bodyPr>
          <a:lstStyle/>
          <a:p>
            <a:r>
              <a:rPr lang="zh-TW" altLang="en-US" sz="1600" b="1">
                <a:latin typeface="Times New Roman" panose="02020603050405020304" pitchFamily="18" charset="0"/>
                <a:cs typeface="Times New Roman" panose="02020603050405020304" pitchFamily="18" charset="0"/>
              </a:rPr>
              <a:t>- Quy trình tổ chức chức diễn tập ứng phó sự cố hóa chất được thực hiện như sau:</a:t>
            </a:r>
          </a:p>
          <a:p>
            <a:r>
              <a:rPr lang="zh-TW" altLang="en-US" sz="1600">
                <a:latin typeface="Times New Roman" panose="02020603050405020304" pitchFamily="18" charset="0"/>
                <a:cs typeface="Times New Roman" panose="02020603050405020304" pitchFamily="18" charset="0"/>
              </a:rPr>
              <a:t>+ Xây dựng kịch bản tổng thể tổ chức diễn tập bao gồm các nội dung được quy định tại khoản 1 Điều 5 Thông tư 02/2026/TT-BCT ;</a:t>
            </a:r>
          </a:p>
          <a:p>
            <a:r>
              <a:rPr lang="zh-TW" altLang="en-US" sz="1600">
                <a:latin typeface="Times New Roman" panose="02020603050405020304" pitchFamily="18" charset="0"/>
                <a:cs typeface="Times New Roman" panose="02020603050405020304" pitchFamily="18" charset="0"/>
              </a:rPr>
              <a:t>+ Sau khi xây dựng kịch bản tổ chức diễn tập, tổ chức, cá nhân thực hiện diễn tập xây dựng các bài tập thực hành cụ thể cho các lực lượng tham gia diễn tập theo kịch bản tổng thể đã được xây dựng;</a:t>
            </a:r>
          </a:p>
          <a:p>
            <a:r>
              <a:rPr lang="zh-TW" altLang="en-US" sz="1600">
                <a:latin typeface="Times New Roman" panose="02020603050405020304" pitchFamily="18" charset="0"/>
                <a:cs typeface="Times New Roman" panose="02020603050405020304" pitchFamily="18" charset="0"/>
              </a:rPr>
              <a:t>+ Tổ chức tập luyện, hợp luyện cho các lực lượng tham gia diễn tập trong trường hợp cần thiết;</a:t>
            </a:r>
          </a:p>
          <a:p>
            <a:r>
              <a:rPr lang="zh-TW" altLang="en-US" sz="1600">
                <a:latin typeface="Times New Roman" panose="02020603050405020304" pitchFamily="18" charset="0"/>
                <a:cs typeface="Times New Roman" panose="02020603050405020304" pitchFamily="18" charset="0"/>
              </a:rPr>
              <a:t>+ Tổ chức diễn tập theo kịch bản tổng thể đã được xây dựng;</a:t>
            </a:r>
          </a:p>
          <a:p>
            <a:r>
              <a:rPr lang="zh-TW" altLang="en-US" sz="1600">
                <a:latin typeface="Times New Roman" panose="02020603050405020304" pitchFamily="18" charset="0"/>
                <a:cs typeface="Times New Roman" panose="02020603050405020304" pitchFamily="18" charset="0"/>
              </a:rPr>
              <a:t>+ Tổng kết, rút kinh nghiệm;</a:t>
            </a:r>
          </a:p>
          <a:p>
            <a:r>
              <a:rPr lang="zh-TW" altLang="en-US" sz="1600">
                <a:latin typeface="Times New Roman" panose="02020603050405020304" pitchFamily="18" charset="0"/>
                <a:cs typeface="Times New Roman" panose="02020603050405020304" pitchFamily="18" charset="0"/>
              </a:rPr>
              <a:t>+ Lập báo cáo tổ chức diễn tập;</a:t>
            </a:r>
          </a:p>
          <a:p>
            <a:r>
              <a:rPr lang="zh-TW" altLang="en-US" sz="1600">
                <a:latin typeface="Times New Roman" panose="02020603050405020304" pitchFamily="18" charset="0"/>
                <a:cs typeface="Times New Roman" panose="02020603050405020304" pitchFamily="18" charset="0"/>
              </a:rPr>
              <a:t>+ Thực hiện chế độ cập nhật hồ sơ diễn tập trên Cơ sở dữ liệu chuyên ngành hóa chất và lưu trữ hồ sơ diễn tập tối thiểu 03 năm kể từ ngày kết thúc tổ chức diễn tập.</a:t>
            </a:r>
          </a:p>
        </p:txBody>
      </p:sp>
      <p:sp>
        <p:nvSpPr>
          <p:cNvPr id="10" name="Rectangle 9"/>
          <p:cNvSpPr/>
          <p:nvPr/>
        </p:nvSpPr>
        <p:spPr>
          <a:xfrm>
            <a:off x="211494" y="5969787"/>
            <a:ext cx="7852132" cy="646331"/>
          </a:xfrm>
          <a:prstGeom prst="rect">
            <a:avLst/>
          </a:prstGeom>
        </p:spPr>
        <p:txBody>
          <a:bodyPr wrap="square">
            <a:spAutoFit/>
          </a:bodyPr>
          <a:lstStyle/>
          <a:p>
            <a:r>
              <a:rPr lang="zh-TW" altLang="en-US" i="1">
                <a:solidFill>
                  <a:srgbClr val="FF0000"/>
                </a:solidFill>
                <a:latin typeface="Times New Roman" panose="02020603050405020304" pitchFamily="18" charset="0"/>
                <a:cs typeface="Times New Roman" panose="02020603050405020304" pitchFamily="18" charset="0"/>
              </a:rPr>
              <a:t>Báo cáo tổ chức diễn tập ứng phó sự cố hóa chất thực hiện theo Mẫu 04 quy định tại Phụ lục IV ban hành kèm theo Thông tư 02/2026/TT-BCT .</a:t>
            </a:r>
          </a:p>
        </p:txBody>
      </p:sp>
    </p:spTree>
    <p:extLst>
      <p:ext uri="{BB962C8B-B14F-4D97-AF65-F5344CB8AC3E}">
        <p14:creationId xmlns:p14="http://schemas.microsoft.com/office/powerpoint/2010/main" val="3569244433"/>
      </p:ext>
    </p:extLst>
  </p:cSld>
  <p:clrMapOvr>
    <a:masterClrMapping/>
  </p:clrMapOvr>
  <p:transition spd="slow" advTm="3000">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9152" y="137241"/>
            <a:ext cx="12182847" cy="461665"/>
          </a:xfrm>
          <a:prstGeom prst="rect">
            <a:avLst/>
          </a:prstGeom>
          <a:solidFill>
            <a:schemeClr val="accent6">
              <a:lumMod val="50000"/>
            </a:schemeClr>
          </a:solidFill>
          <a:ln>
            <a:noFill/>
          </a:ln>
        </p:spPr>
        <p:txBody>
          <a:bodyPr wrap="square">
            <a:spAutoFit/>
          </a:bodyPr>
          <a:lstStyle/>
          <a:p>
            <a:pPr algn="ctr"/>
            <a:r>
              <a:rPr lang="en-US" altLang="zh-TW" sz="2400" b="1">
                <a:solidFill>
                  <a:schemeClr val="bg1"/>
                </a:solidFill>
                <a:latin typeface="Times New Roman" panose="02020603050405020304" pitchFamily="18" charset="0"/>
                <a:cs typeface="Times New Roman" panose="02020603050405020304" pitchFamily="18" charset="0"/>
              </a:rPr>
              <a:t>2</a:t>
            </a:r>
            <a:r>
              <a:rPr lang="en-US" altLang="zh-TW" sz="2400" b="1" smtClean="0">
                <a:solidFill>
                  <a:schemeClr val="bg1"/>
                </a:solidFill>
                <a:latin typeface="Times New Roman" panose="02020603050405020304" pitchFamily="18" charset="0"/>
                <a:cs typeface="Times New Roman" panose="02020603050405020304" pitchFamily="18" charset="0"/>
              </a:rPr>
              <a:t>. KHÁI NIỆM “KHU CÔNG NGHIỆP CHUYÊN NGÀNH HÓA CHẤT”  “HÓA XANH” </a:t>
            </a:r>
            <a:endParaRPr lang="zh-TW" altLang="en-US" sz="2400" b="1">
              <a:solidFill>
                <a:schemeClr val="bg1"/>
              </a:solidFill>
              <a:latin typeface="Times New Roman" panose="02020603050405020304" pitchFamily="18" charset="0"/>
              <a:cs typeface="Times New Roman" panose="02020603050405020304" pitchFamily="18" charset="0"/>
            </a:endParaRPr>
          </a:p>
        </p:txBody>
      </p:sp>
      <p:sp>
        <p:nvSpPr>
          <p:cNvPr id="7" name="Rectangle 6"/>
          <p:cNvSpPr/>
          <p:nvPr/>
        </p:nvSpPr>
        <p:spPr>
          <a:xfrm>
            <a:off x="265247" y="837036"/>
            <a:ext cx="11509986" cy="2677656"/>
          </a:xfrm>
          <a:prstGeom prst="rect">
            <a:avLst/>
          </a:prstGeom>
          <a:solidFill>
            <a:schemeClr val="accent2">
              <a:lumMod val="20000"/>
              <a:lumOff val="80000"/>
            </a:schemeClr>
          </a:solidFill>
        </p:spPr>
        <p:txBody>
          <a:bodyPr wrap="square">
            <a:spAutoFit/>
          </a:bodyPr>
          <a:lstStyle/>
          <a:p>
            <a:r>
              <a:rPr lang="en-US" altLang="zh-TW" sz="2400" b="1" smtClean="0">
                <a:latin typeface="Times New Roman" panose="02020603050405020304" pitchFamily="18" charset="0"/>
                <a:cs typeface="Times New Roman" panose="02020603050405020304" pitchFamily="18" charset="0"/>
              </a:rPr>
              <a:t>2.1 </a:t>
            </a:r>
            <a:r>
              <a:rPr lang="zh-TW" altLang="en-US" sz="2400" b="1" smtClean="0">
                <a:latin typeface="Times New Roman" panose="02020603050405020304" pitchFamily="18" charset="0"/>
                <a:cs typeface="Times New Roman" panose="02020603050405020304" pitchFamily="18" charset="0"/>
              </a:rPr>
              <a:t>K</a:t>
            </a:r>
            <a:r>
              <a:rPr lang="zh-TW" altLang="en-US" sz="2400" b="1">
                <a:latin typeface="Times New Roman" panose="02020603050405020304" pitchFamily="18" charset="0"/>
                <a:cs typeface="Times New Roman" panose="02020603050405020304" pitchFamily="18" charset="0"/>
              </a:rPr>
              <a:t>hu công nghiệp chuyên ngành hóa chấ</a:t>
            </a:r>
            <a:r>
              <a:rPr lang="zh-TW" altLang="en-US" sz="2400" b="1" smtClean="0">
                <a:latin typeface="Times New Roman" panose="02020603050405020304" pitchFamily="18" charset="0"/>
                <a:cs typeface="Times New Roman" panose="02020603050405020304" pitchFamily="18" charset="0"/>
              </a:rPr>
              <a:t>t</a:t>
            </a:r>
            <a:r>
              <a:rPr lang="en-US" altLang="zh-TW" sz="2400" b="1" smtClean="0">
                <a:latin typeface="Times New Roman" panose="02020603050405020304" pitchFamily="18" charset="0"/>
                <a:cs typeface="Times New Roman" panose="02020603050405020304" pitchFamily="18" charset="0"/>
              </a:rPr>
              <a:t>:</a:t>
            </a:r>
          </a:p>
          <a:p>
            <a:r>
              <a:rPr lang="en-US" altLang="zh-TW" sz="2400" smtClean="0">
                <a:latin typeface="Times New Roman" panose="02020603050405020304" pitchFamily="18" charset="0"/>
                <a:cs typeface="Times New Roman" panose="02020603050405020304" pitchFamily="18" charset="0"/>
              </a:rPr>
              <a:t>Tại </a:t>
            </a:r>
            <a:r>
              <a:rPr lang="vi-VN" altLang="zh-TW" sz="2400" smtClean="0">
                <a:latin typeface="Times New Roman" panose="02020603050405020304" pitchFamily="18" charset="0"/>
                <a:cs typeface="Times New Roman" panose="02020603050405020304" pitchFamily="18" charset="0"/>
              </a:rPr>
              <a:t>khoản </a:t>
            </a:r>
            <a:r>
              <a:rPr lang="vi-VN" altLang="zh-TW" sz="2400">
                <a:latin typeface="Times New Roman" panose="02020603050405020304" pitchFamily="18" charset="0"/>
                <a:cs typeface="Times New Roman" panose="02020603050405020304" pitchFamily="18" charset="0"/>
              </a:rPr>
              <a:t>2 Điều 3 Nghị định 25/2026/NĐ-CP đã bổ sung khái niệm khu công nghiệp chuyên ngành hóa chất, nội dung chưa từng được Nghị định 113/2017/NĐ-CP quy định trước đây. </a:t>
            </a:r>
            <a:endParaRPr lang="en-US" altLang="zh-TW" sz="2400" smtClean="0">
              <a:latin typeface="Times New Roman" panose="02020603050405020304" pitchFamily="18" charset="0"/>
              <a:cs typeface="Times New Roman" panose="02020603050405020304" pitchFamily="18" charset="0"/>
            </a:endParaRPr>
          </a:p>
          <a:p>
            <a:r>
              <a:rPr lang="vi-VN" altLang="zh-TW" sz="2400">
                <a:latin typeface="Times New Roman" panose="02020603050405020304" pitchFamily="18" charset="0"/>
                <a:cs typeface="Times New Roman" panose="02020603050405020304" pitchFamily="18" charset="0"/>
              </a:rPr>
              <a:t>Theo đó, đây là khu công nghiệp chuyên sản xuất, cung ứng dịch vụ cho các dự án hóa chất, trong đó ít nhất 60% diện tích đất công nghiệp được sử dụng cho dự án hóa chất hoặc các dự án sử dụng sản phẩm hóa chất làm nguyên liệu đầu vào. </a:t>
            </a:r>
            <a:endParaRPr lang="zh-TW" altLang="en-US" sz="2400">
              <a:latin typeface="Times New Roman" panose="02020603050405020304" pitchFamily="18" charset="0"/>
              <a:cs typeface="Times New Roman" panose="02020603050405020304" pitchFamily="18" charset="0"/>
            </a:endParaRPr>
          </a:p>
        </p:txBody>
      </p:sp>
      <p:sp>
        <p:nvSpPr>
          <p:cNvPr id="8" name="Rectangle 7"/>
          <p:cNvSpPr/>
          <p:nvPr/>
        </p:nvSpPr>
        <p:spPr>
          <a:xfrm>
            <a:off x="265247" y="3752822"/>
            <a:ext cx="11509986" cy="2554545"/>
          </a:xfrm>
          <a:prstGeom prst="rect">
            <a:avLst/>
          </a:prstGeom>
          <a:solidFill>
            <a:schemeClr val="accent3">
              <a:lumMod val="60000"/>
              <a:lumOff val="40000"/>
            </a:schemeClr>
          </a:solidFill>
        </p:spPr>
        <p:txBody>
          <a:bodyPr wrap="square">
            <a:spAutoFit/>
          </a:bodyPr>
          <a:lstStyle/>
          <a:p>
            <a:r>
              <a:rPr lang="en-US" altLang="zh-TW" sz="2000" b="1">
                <a:latin typeface="Times New Roman" panose="02020603050405020304" pitchFamily="18" charset="0"/>
                <a:cs typeface="Times New Roman" panose="02020603050405020304" pitchFamily="18" charset="0"/>
              </a:rPr>
              <a:t>2.2 Bổ sung nguyên tắc “hóa xanh” trong thiết kế và lựa chọn công </a:t>
            </a:r>
            <a:r>
              <a:rPr lang="en-US" altLang="zh-TW" sz="2000" b="1" smtClean="0">
                <a:latin typeface="Times New Roman" panose="02020603050405020304" pitchFamily="18" charset="0"/>
                <a:cs typeface="Times New Roman" panose="02020603050405020304" pitchFamily="18" charset="0"/>
              </a:rPr>
              <a:t>nghệ:</a:t>
            </a:r>
          </a:p>
          <a:p>
            <a:r>
              <a:rPr lang="vi-VN" altLang="zh-TW" sz="2000" smtClean="0">
                <a:latin typeface="Times New Roman" panose="02020603050405020304" pitchFamily="18" charset="0"/>
                <a:cs typeface="Times New Roman" panose="02020603050405020304" pitchFamily="18" charset="0"/>
              </a:rPr>
              <a:t>Điều </a:t>
            </a:r>
            <a:r>
              <a:rPr lang="vi-VN" altLang="zh-TW" sz="2000">
                <a:latin typeface="Times New Roman" panose="02020603050405020304" pitchFamily="18" charset="0"/>
                <a:cs typeface="Times New Roman" panose="02020603050405020304" pitchFamily="18" charset="0"/>
              </a:rPr>
              <a:t>11 Nghị định 25/2026/NĐ-CP bổ sung nguyên tắc hóa học xanh - điểm mới hoàn toàn so với Nghị định 113/2017/NĐ-CP.</a:t>
            </a:r>
          </a:p>
          <a:p>
            <a:r>
              <a:rPr lang="en-US" altLang="zh-TW" sz="2000" smtClean="0">
                <a:latin typeface="Times New Roman" panose="02020603050405020304" pitchFamily="18" charset="0"/>
                <a:cs typeface="Times New Roman" panose="02020603050405020304" pitchFamily="18" charset="0"/>
              </a:rPr>
              <a:t>- </a:t>
            </a:r>
            <a:r>
              <a:rPr lang="vi-VN" altLang="zh-TW" sz="2000" smtClean="0">
                <a:latin typeface="Times New Roman" panose="02020603050405020304" pitchFamily="18" charset="0"/>
                <a:cs typeface="Times New Roman" panose="02020603050405020304" pitchFamily="18" charset="0"/>
              </a:rPr>
              <a:t>Theo </a:t>
            </a:r>
            <a:r>
              <a:rPr lang="vi-VN" altLang="zh-TW" sz="2000">
                <a:latin typeface="Times New Roman" panose="02020603050405020304" pitchFamily="18" charset="0"/>
                <a:cs typeface="Times New Roman" panose="02020603050405020304" pitchFamily="18" charset="0"/>
              </a:rPr>
              <a:t>đó, khi thiết kế dự án, chủ đầu tư và đơn vị tư vấn phải ưu tiên các công nghệ giúp giảm hoặc không tạo ra chất thải nguy hại, tiết kiệm năng lượng, kiểm soát phát thải kịp thời và hạn chế nguy cơ xảy ra sự cố</a:t>
            </a:r>
            <a:r>
              <a:rPr lang="vi-VN" altLang="zh-TW" sz="2000" smtClean="0">
                <a:latin typeface="Times New Roman" panose="02020603050405020304" pitchFamily="18" charset="0"/>
                <a:cs typeface="Times New Roman" panose="02020603050405020304" pitchFamily="18" charset="0"/>
              </a:rPr>
              <a:t>.</a:t>
            </a:r>
            <a:endParaRPr lang="en-US" altLang="zh-TW" sz="2000" smtClean="0">
              <a:latin typeface="Times New Roman" panose="02020603050405020304" pitchFamily="18" charset="0"/>
              <a:cs typeface="Times New Roman" panose="02020603050405020304" pitchFamily="18" charset="0"/>
            </a:endParaRPr>
          </a:p>
          <a:p>
            <a:r>
              <a:rPr lang="en-US" altLang="zh-TW" sz="2000" smtClean="0">
                <a:latin typeface="Times New Roman" panose="02020603050405020304" pitchFamily="18" charset="0"/>
                <a:cs typeface="Times New Roman" panose="02020603050405020304" pitchFamily="18" charset="0"/>
              </a:rPr>
              <a:t>+ </a:t>
            </a:r>
            <a:r>
              <a:rPr lang="vi-VN" altLang="zh-TW" sz="2000" smtClean="0">
                <a:latin typeface="Times New Roman" panose="02020603050405020304" pitchFamily="18" charset="0"/>
                <a:cs typeface="Times New Roman" panose="02020603050405020304" pitchFamily="18" charset="0"/>
              </a:rPr>
              <a:t>Bên </a:t>
            </a:r>
            <a:r>
              <a:rPr lang="vi-VN" altLang="zh-TW" sz="2000">
                <a:latin typeface="Times New Roman" panose="02020603050405020304" pitchFamily="18" charset="0"/>
                <a:cs typeface="Times New Roman" panose="02020603050405020304" pitchFamily="18" charset="0"/>
              </a:rPr>
              <a:t>cạnh các yêu cầu bắt buộc, Nhà nước cũng khuyến khích áp dụng những giải pháp hóa học xanh như phát triển hóa chất và sản phẩm an toàn hơn, có khả năng phân hủy sau sử dụng; dùng nguyên liệu tái tạo, chất xúc tác; tối ưu nguyên liệu đầu vào và hạn chế dung môi, hóa chất phụ trợ độc hại. </a:t>
            </a:r>
            <a:endParaRPr lang="zh-TW" altLang="en-US" sz="2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75494014"/>
      </p:ext>
    </p:extLst>
  </p:cSld>
  <p:clrMapOvr>
    <a:masterClrMapping/>
  </p:clrMapOvr>
  <p:transition spd="slow" advTm="3000">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93225"/>
            <a:ext cx="12182847" cy="646331"/>
          </a:xfrm>
          <a:prstGeom prst="rect">
            <a:avLst/>
          </a:prstGeom>
          <a:solidFill>
            <a:schemeClr val="accent6">
              <a:lumMod val="50000"/>
            </a:schemeClr>
          </a:solidFill>
          <a:ln>
            <a:noFill/>
          </a:ln>
        </p:spPr>
        <p:txBody>
          <a:bodyPr wrap="square">
            <a:spAutoFit/>
          </a:bodyPr>
          <a:lstStyle/>
          <a:p>
            <a:pPr algn="ctr"/>
            <a:r>
              <a:rPr lang="en-US" altLang="zh-TW" sz="3600" b="1">
                <a:solidFill>
                  <a:schemeClr val="bg1"/>
                </a:solidFill>
                <a:latin typeface="Times New Roman" panose="02020603050405020304" pitchFamily="18" charset="0"/>
                <a:cs typeface="Times New Roman" panose="02020603050405020304" pitchFamily="18" charset="0"/>
              </a:rPr>
              <a:t>3</a:t>
            </a:r>
            <a:r>
              <a:rPr lang="en-US" altLang="zh-TW" sz="3600" b="1" smtClean="0">
                <a:solidFill>
                  <a:schemeClr val="bg1"/>
                </a:solidFill>
                <a:latin typeface="Times New Roman" panose="02020603050405020304" pitchFamily="18" charset="0"/>
                <a:cs typeface="Times New Roman" panose="02020603050405020304" pitchFamily="18" charset="0"/>
              </a:rPr>
              <a:t>. </a:t>
            </a:r>
            <a:r>
              <a:rPr lang="en-US" altLang="zh-TW" sz="3200" b="1" smtClean="0">
                <a:solidFill>
                  <a:schemeClr val="bg1"/>
                </a:solidFill>
                <a:latin typeface="Times New Roman" panose="02020603050405020304" pitchFamily="18" charset="0"/>
                <a:cs typeface="Times New Roman" panose="02020603050405020304" pitchFamily="18" charset="0"/>
              </a:rPr>
              <a:t>TRÌNH ĐỘ CHUYÊN MÔN VỀ QUẢN LÝ HÓA CHẤT </a:t>
            </a:r>
            <a:endParaRPr lang="zh-TW" altLang="en-US" sz="3200" b="1">
              <a:solidFill>
                <a:schemeClr val="bg1"/>
              </a:solidFill>
              <a:latin typeface="Times New Roman" panose="02020603050405020304" pitchFamily="18" charset="0"/>
              <a:cs typeface="Times New Roman" panose="02020603050405020304" pitchFamily="18" charset="0"/>
            </a:endParaRPr>
          </a:p>
        </p:txBody>
      </p:sp>
      <p:sp>
        <p:nvSpPr>
          <p:cNvPr id="7" name="Rectangle 6"/>
          <p:cNvSpPr/>
          <p:nvPr/>
        </p:nvSpPr>
        <p:spPr>
          <a:xfrm>
            <a:off x="1041918" y="897850"/>
            <a:ext cx="8913845" cy="369332"/>
          </a:xfrm>
          <a:prstGeom prst="rect">
            <a:avLst/>
          </a:prstGeom>
        </p:spPr>
        <p:txBody>
          <a:bodyPr wrap="square">
            <a:spAutoFit/>
          </a:bodyPr>
          <a:lstStyle/>
          <a:p>
            <a:r>
              <a:rPr lang="zh-TW" altLang="en-US" b="1">
                <a:solidFill>
                  <a:srgbClr val="FF0000"/>
                </a:solidFill>
                <a:latin typeface="Times New Roman" panose="02020603050405020304" pitchFamily="18" charset="0"/>
                <a:cs typeface="Times New Roman" panose="02020603050405020304" pitchFamily="18" charset="0"/>
              </a:rPr>
              <a:t>Thống nhất và nâng chuẩn trình độ người phụ trách an toàn hóa chất</a:t>
            </a:r>
          </a:p>
        </p:txBody>
      </p:sp>
      <p:sp>
        <p:nvSpPr>
          <p:cNvPr id="8" name="Rectangle 7"/>
          <p:cNvSpPr/>
          <p:nvPr/>
        </p:nvSpPr>
        <p:spPr>
          <a:xfrm>
            <a:off x="193742" y="6078260"/>
            <a:ext cx="11795362" cy="584775"/>
          </a:xfrm>
          <a:prstGeom prst="rect">
            <a:avLst/>
          </a:prstGeom>
        </p:spPr>
        <p:txBody>
          <a:bodyPr wrap="square">
            <a:spAutoFit/>
          </a:bodyPr>
          <a:lstStyle/>
          <a:p>
            <a:r>
              <a:rPr lang="zh-TW" altLang="en-US" sz="1600" i="1">
                <a:solidFill>
                  <a:srgbClr val="FF0000"/>
                </a:solidFill>
                <a:latin typeface="Times New Roman" panose="02020603050405020304" pitchFamily="18" charset="0"/>
                <a:cs typeface="Times New Roman" panose="02020603050405020304" pitchFamily="18" charset="0"/>
              </a:rPr>
              <a:t>Trước đây, Nghị định 113/2017/NĐ-CP không quy định cụ thể về trình độ chuyên môn của người chịu trách nhiệm an toàn hóa chất. Một số nội dung chỉ được đề cập tại Luật Hóa chất 2007, dẫn đến cách hiểu và áp dụng không đồng nhất giữa các địa phương và loại hình cơ sở.</a:t>
            </a:r>
          </a:p>
        </p:txBody>
      </p:sp>
      <p:sp>
        <p:nvSpPr>
          <p:cNvPr id="9" name="Rectangle 8"/>
          <p:cNvSpPr/>
          <p:nvPr/>
        </p:nvSpPr>
        <p:spPr>
          <a:xfrm>
            <a:off x="315773" y="1299364"/>
            <a:ext cx="5926407" cy="1754326"/>
          </a:xfrm>
          <a:prstGeom prst="rect">
            <a:avLst/>
          </a:prstGeom>
          <a:ln w="28575">
            <a:solidFill>
              <a:srgbClr val="7030A0"/>
            </a:solidFill>
          </a:ln>
        </p:spPr>
        <p:txBody>
          <a:bodyPr wrap="square">
            <a:spAutoFit/>
          </a:bodyPr>
          <a:lstStyle/>
          <a:p>
            <a:r>
              <a:rPr lang="zh-TW" altLang="en-US" b="1" smtClean="0">
                <a:latin typeface="Times New Roman" panose="02020603050405020304" pitchFamily="18" charset="0"/>
                <a:cs typeface="Times New Roman" panose="02020603050405020304" pitchFamily="18" charset="0"/>
              </a:rPr>
              <a:t>Đối với tất cả cơ sở sản xuất hóa chất (kể cả hóa chất nguy hiểm hay không):</a:t>
            </a:r>
          </a:p>
          <a:p>
            <a:r>
              <a:rPr lang="zh-TW" altLang="en-US" smtClean="0">
                <a:latin typeface="Times New Roman" panose="02020603050405020304" pitchFamily="18" charset="0"/>
                <a:cs typeface="Times New Roman" panose="02020603050405020304" pitchFamily="18" charset="0"/>
              </a:rPr>
              <a:t>Phải có người chịu trách nhiệm chuyên môn về an toàn hóa chất tốt nghiệp cử nhân hoặc tương đương trở lênngành đào tạo về hóa học, thuộc danh mục quy định tại </a:t>
            </a:r>
            <a:r>
              <a:rPr lang="zh-TW" altLang="en-US" b="1" smtClean="0">
                <a:latin typeface="Times New Roman" panose="02020603050405020304" pitchFamily="18" charset="0"/>
                <a:cs typeface="Times New Roman" panose="02020603050405020304" pitchFamily="18" charset="0"/>
              </a:rPr>
              <a:t>Phụ lục III</a:t>
            </a:r>
            <a:r>
              <a:rPr lang="zh-TW" altLang="en-US" smtClean="0">
                <a:latin typeface="Times New Roman" panose="02020603050405020304" pitchFamily="18" charset="0"/>
                <a:cs typeface="Times New Roman" panose="02020603050405020304" pitchFamily="18" charset="0"/>
              </a:rPr>
              <a:t>. Nghị định số 25/2026/NĐ-CP</a:t>
            </a:r>
            <a:endParaRPr lang="zh-TW" altLang="en-US">
              <a:latin typeface="Times New Roman" panose="02020603050405020304" pitchFamily="18" charset="0"/>
              <a:cs typeface="Times New Roman" panose="02020603050405020304" pitchFamily="18" charset="0"/>
            </a:endParaRPr>
          </a:p>
        </p:txBody>
      </p:sp>
      <p:sp>
        <p:nvSpPr>
          <p:cNvPr id="10" name="Rectangle 9"/>
          <p:cNvSpPr/>
          <p:nvPr/>
        </p:nvSpPr>
        <p:spPr>
          <a:xfrm>
            <a:off x="6309136" y="1267182"/>
            <a:ext cx="5352662" cy="1477328"/>
          </a:xfrm>
          <a:prstGeom prst="rect">
            <a:avLst/>
          </a:prstGeom>
          <a:ln w="28575">
            <a:solidFill>
              <a:srgbClr val="7030A0"/>
            </a:solidFill>
          </a:ln>
        </p:spPr>
        <p:txBody>
          <a:bodyPr wrap="square">
            <a:spAutoFit/>
          </a:bodyPr>
          <a:lstStyle/>
          <a:p>
            <a:r>
              <a:rPr lang="zh-TW" altLang="en-US" b="1">
                <a:latin typeface="Times New Roman" panose="02020603050405020304" pitchFamily="18" charset="0"/>
                <a:cs typeface="Times New Roman" panose="02020603050405020304" pitchFamily="18" charset="0"/>
              </a:rPr>
              <a:t>Đối với cơ sở kinh doanh, tồn trữ, sử dụng hóa chất; xử lý, tiêu hủy, thải bỏ hóa chất:</a:t>
            </a:r>
          </a:p>
          <a:p>
            <a:r>
              <a:rPr lang="zh-TW" altLang="en-US">
                <a:latin typeface="Times New Roman" panose="02020603050405020304" pitchFamily="18" charset="0"/>
                <a:cs typeface="Times New Roman" panose="02020603050405020304" pitchFamily="18" charset="0"/>
              </a:rPr>
              <a:t>Người chịu trách nhiệm chuyên môn về an toàn hóa chất phải có trình độ từ trung cấp trở lên ngành đào tạo về hóa học theo </a:t>
            </a:r>
            <a:r>
              <a:rPr lang="zh-TW" altLang="en-US" b="1">
                <a:latin typeface="Times New Roman" panose="02020603050405020304" pitchFamily="18" charset="0"/>
                <a:cs typeface="Times New Roman" panose="02020603050405020304" pitchFamily="18" charset="0"/>
              </a:rPr>
              <a:t>Phụ lục III</a:t>
            </a:r>
            <a:r>
              <a:rPr lang="zh-TW" altLang="en-US">
                <a:latin typeface="Times New Roman" panose="02020603050405020304" pitchFamily="18" charset="0"/>
                <a:cs typeface="Times New Roman" panose="02020603050405020304" pitchFamily="18" charset="0"/>
              </a:rPr>
              <a:t>.</a:t>
            </a:r>
          </a:p>
        </p:txBody>
      </p:sp>
      <p:graphicFrame>
        <p:nvGraphicFramePr>
          <p:cNvPr id="12" name="Table 11"/>
          <p:cNvGraphicFramePr>
            <a:graphicFrameLocks noGrp="1"/>
          </p:cNvGraphicFramePr>
          <p:nvPr>
            <p:extLst>
              <p:ext uri="{D42A27DB-BD31-4B8C-83A1-F6EECF244321}">
                <p14:modId xmlns:p14="http://schemas.microsoft.com/office/powerpoint/2010/main" val="1332729629"/>
              </p:ext>
            </p:extLst>
          </p:nvPr>
        </p:nvGraphicFramePr>
        <p:xfrm>
          <a:off x="560853" y="3127700"/>
          <a:ext cx="3579456" cy="2876550"/>
        </p:xfrm>
        <a:graphic>
          <a:graphicData uri="http://schemas.openxmlformats.org/drawingml/2006/table">
            <a:tbl>
              <a:tblPr>
                <a:tableStyleId>{5C22544A-7EE6-4342-B048-85BDC9FD1C3A}</a:tableStyleId>
              </a:tblPr>
              <a:tblGrid>
                <a:gridCol w="954869">
                  <a:extLst>
                    <a:ext uri="{9D8B030D-6E8A-4147-A177-3AD203B41FA5}">
                      <a16:colId xmlns:a16="http://schemas.microsoft.com/office/drawing/2014/main" val="3922442467"/>
                    </a:ext>
                  </a:extLst>
                </a:gridCol>
                <a:gridCol w="2624587">
                  <a:extLst>
                    <a:ext uri="{9D8B030D-6E8A-4147-A177-3AD203B41FA5}">
                      <a16:colId xmlns:a16="http://schemas.microsoft.com/office/drawing/2014/main" val="1029385509"/>
                    </a:ext>
                  </a:extLst>
                </a:gridCol>
              </a:tblGrid>
              <a:tr h="238125">
                <a:tc>
                  <a:txBody>
                    <a:bodyPr/>
                    <a:lstStyle/>
                    <a:p>
                      <a:pPr algn="ctr" fontAlgn="ctr"/>
                      <a:r>
                        <a:rPr lang="en-US" sz="1200" b="1" u="none" strike="noStrike">
                          <a:solidFill>
                            <a:schemeClr val="bg1"/>
                          </a:solidFill>
                          <a:effectLst/>
                          <a:latin typeface="Times New Roman" panose="02020603050405020304" pitchFamily="18" charset="0"/>
                          <a:cs typeface="Times New Roman" panose="02020603050405020304" pitchFamily="18" charset="0"/>
                        </a:rPr>
                        <a:t>Mã ngành</a:t>
                      </a:r>
                      <a:endParaRPr lang="en-US" sz="1200" b="1" i="0" u="none" strike="noStrike">
                        <a:solidFill>
                          <a:schemeClr val="bg1"/>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ctr"/>
                      <a:r>
                        <a:rPr lang="en-US" sz="1200" b="1" u="none" strike="noStrike">
                          <a:solidFill>
                            <a:schemeClr val="bg1"/>
                          </a:solidFill>
                          <a:effectLst/>
                          <a:latin typeface="Times New Roman" panose="02020603050405020304" pitchFamily="18" charset="0"/>
                          <a:cs typeface="Times New Roman" panose="02020603050405020304" pitchFamily="18" charset="0"/>
                        </a:rPr>
                        <a:t>Tên ngành</a:t>
                      </a:r>
                      <a:endParaRPr lang="en-US" sz="1200" b="1" i="0" u="none" strike="noStrike">
                        <a:solidFill>
                          <a:schemeClr val="bg1"/>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680073783"/>
                  </a:ext>
                </a:extLst>
              </a:tr>
              <a:tr h="238125">
                <a:tc gridSpan="2">
                  <a:txBody>
                    <a:bodyPr/>
                    <a:lstStyle/>
                    <a:p>
                      <a:pPr algn="l" fontAlgn="ctr"/>
                      <a:r>
                        <a:rPr lang="en-US" sz="1200" b="1" u="none" strike="noStrike">
                          <a:effectLst/>
                          <a:latin typeface="Times New Roman" panose="02020603050405020304" pitchFamily="18" charset="0"/>
                          <a:cs typeface="Times New Roman" panose="02020603050405020304" pitchFamily="18" charset="0"/>
                        </a:rPr>
                        <a:t>         Trung cấp</a:t>
                      </a:r>
                      <a:endParaRPr lang="en-US"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3839171365"/>
                  </a:ext>
                </a:extLst>
              </a:tr>
              <a:tr h="238125">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5510401</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b="1" u="none" strike="noStrike">
                          <a:effectLst/>
                          <a:latin typeface="Times New Roman" panose="02020603050405020304" pitchFamily="18" charset="0"/>
                          <a:cs typeface="Times New Roman" panose="02020603050405020304" pitchFamily="18" charset="0"/>
                        </a:rPr>
                        <a:t>Công nghệ kỹ thuật hoá học</a:t>
                      </a:r>
                      <a:endParaRPr lang="en-US"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46643191"/>
                  </a:ext>
                </a:extLst>
              </a:tr>
              <a:tr h="238125">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5510402</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vi-VN" sz="1200" b="1" u="none" strike="noStrike">
                          <a:effectLst/>
                          <a:latin typeface="Times New Roman" panose="02020603050405020304" pitchFamily="18" charset="0"/>
                          <a:cs typeface="Times New Roman" panose="02020603050405020304" pitchFamily="18" charset="0"/>
                        </a:rPr>
                        <a:t>Công nghệ hoá hữu cơ</a:t>
                      </a:r>
                      <a:endParaRPr lang="vi-VN"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9891331"/>
                  </a:ext>
                </a:extLst>
              </a:tr>
              <a:tr h="238125">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5510403</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vi-VN" sz="1200" b="1" u="none" strike="noStrike">
                          <a:effectLst/>
                          <a:latin typeface="Times New Roman" panose="02020603050405020304" pitchFamily="18" charset="0"/>
                          <a:cs typeface="Times New Roman" panose="02020603050405020304" pitchFamily="18" charset="0"/>
                        </a:rPr>
                        <a:t>Công nghệ hoá vô cơ</a:t>
                      </a:r>
                      <a:endParaRPr lang="vi-VN"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14667446"/>
                  </a:ext>
                </a:extLst>
              </a:tr>
              <a:tr h="238125">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5510404</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b="1" u="none" strike="noStrike">
                          <a:effectLst/>
                          <a:latin typeface="Times New Roman" panose="02020603050405020304" pitchFamily="18" charset="0"/>
                          <a:cs typeface="Times New Roman" panose="02020603050405020304" pitchFamily="18" charset="0"/>
                        </a:rPr>
                        <a:t>Hoá phân tích</a:t>
                      </a:r>
                      <a:endParaRPr lang="en-US"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26137970"/>
                  </a:ext>
                </a:extLst>
              </a:tr>
              <a:tr h="238125">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5510405</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b="1" u="none" strike="noStrike">
                          <a:effectLst/>
                          <a:latin typeface="Times New Roman" panose="02020603050405020304" pitchFamily="18" charset="0"/>
                          <a:cs typeface="Times New Roman" panose="02020603050405020304" pitchFamily="18" charset="0"/>
                        </a:rPr>
                        <a:t>Công nghệ hoá nhựa</a:t>
                      </a:r>
                      <a:endParaRPr lang="en-US"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2166178"/>
                  </a:ext>
                </a:extLst>
              </a:tr>
              <a:tr h="238125">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5510406</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b="1" u="none" strike="noStrike">
                          <a:effectLst/>
                          <a:latin typeface="Times New Roman" panose="02020603050405020304" pitchFamily="18" charset="0"/>
                          <a:cs typeface="Times New Roman" panose="02020603050405020304" pitchFamily="18" charset="0"/>
                        </a:rPr>
                        <a:t>Công nghệ hoá nhuộm</a:t>
                      </a:r>
                      <a:endParaRPr lang="en-US"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96132191"/>
                  </a:ext>
                </a:extLst>
              </a:tr>
              <a:tr h="238125">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5510407</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b="1" u="none" strike="noStrike">
                          <a:effectLst/>
                          <a:latin typeface="Times New Roman" panose="02020603050405020304" pitchFamily="18" charset="0"/>
                          <a:cs typeface="Times New Roman" panose="02020603050405020304" pitchFamily="18" charset="0"/>
                        </a:rPr>
                        <a:t>Công nghệ hoá Silicat</a:t>
                      </a:r>
                      <a:endParaRPr lang="en-US"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27296669"/>
                  </a:ext>
                </a:extLst>
              </a:tr>
              <a:tr h="238125">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5510701</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b="1" u="none" strike="noStrike">
                          <a:effectLst/>
                          <a:latin typeface="Times New Roman" panose="02020603050405020304" pitchFamily="18" charset="0"/>
                          <a:cs typeface="Times New Roman" panose="02020603050405020304" pitchFamily="18" charset="0"/>
                        </a:rPr>
                        <a:t>Công nghệ kỹ thuật hoá dầu</a:t>
                      </a:r>
                      <a:endParaRPr lang="en-US"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13358444"/>
                  </a:ext>
                </a:extLst>
              </a:tr>
              <a:tr h="247650">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5520176</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b="1" u="none" strike="noStrike">
                          <a:effectLst/>
                          <a:latin typeface="Times New Roman" panose="02020603050405020304" pitchFamily="18" charset="0"/>
                          <a:cs typeface="Times New Roman" panose="02020603050405020304" pitchFamily="18" charset="0"/>
                        </a:rPr>
                        <a:t>Bảo trì và sửa chữa thiết bị hoá chất</a:t>
                      </a:r>
                      <a:endParaRPr lang="en-US"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664856"/>
                  </a:ext>
                </a:extLst>
              </a:tr>
              <a:tr h="247650">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5520190</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b="1" u="none" strike="noStrike">
                          <a:effectLst/>
                          <a:latin typeface="Times New Roman" panose="02020603050405020304" pitchFamily="18" charset="0"/>
                          <a:cs typeface="Times New Roman" panose="02020603050405020304" pitchFamily="18" charset="0"/>
                        </a:rPr>
                        <a:t>Vận hành máy và thiết bị hoá chất </a:t>
                      </a:r>
                      <a:endParaRPr lang="en-US"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06921388"/>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2222680676"/>
              </p:ext>
            </p:extLst>
          </p:nvPr>
        </p:nvGraphicFramePr>
        <p:xfrm>
          <a:off x="4383921" y="3127700"/>
          <a:ext cx="3415004" cy="1676400"/>
        </p:xfrm>
        <a:graphic>
          <a:graphicData uri="http://schemas.openxmlformats.org/drawingml/2006/table">
            <a:tbl>
              <a:tblPr>
                <a:tableStyleId>{5C22544A-7EE6-4342-B048-85BDC9FD1C3A}</a:tableStyleId>
              </a:tblPr>
              <a:tblGrid>
                <a:gridCol w="899579">
                  <a:extLst>
                    <a:ext uri="{9D8B030D-6E8A-4147-A177-3AD203B41FA5}">
                      <a16:colId xmlns:a16="http://schemas.microsoft.com/office/drawing/2014/main" val="1473298484"/>
                    </a:ext>
                  </a:extLst>
                </a:gridCol>
                <a:gridCol w="2515425">
                  <a:extLst>
                    <a:ext uri="{9D8B030D-6E8A-4147-A177-3AD203B41FA5}">
                      <a16:colId xmlns:a16="http://schemas.microsoft.com/office/drawing/2014/main" val="1605816076"/>
                    </a:ext>
                  </a:extLst>
                </a:gridCol>
              </a:tblGrid>
              <a:tr h="238125">
                <a:tc>
                  <a:txBody>
                    <a:bodyPr/>
                    <a:lstStyle/>
                    <a:p>
                      <a:pPr algn="ctr" fontAlgn="ctr"/>
                      <a:r>
                        <a:rPr lang="en-US" sz="1200" b="1" u="none" strike="noStrike">
                          <a:solidFill>
                            <a:schemeClr val="bg1"/>
                          </a:solidFill>
                          <a:effectLst/>
                          <a:latin typeface="Times New Roman" panose="02020603050405020304" pitchFamily="18" charset="0"/>
                          <a:cs typeface="Times New Roman" panose="02020603050405020304" pitchFamily="18" charset="0"/>
                        </a:rPr>
                        <a:t>Mã ngành</a:t>
                      </a:r>
                      <a:endParaRPr lang="en-US" sz="1200" b="1" i="0" u="none" strike="noStrike">
                        <a:solidFill>
                          <a:schemeClr val="bg1"/>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ctr"/>
                      <a:r>
                        <a:rPr lang="en-US" sz="1200" b="1" u="none" strike="noStrike">
                          <a:solidFill>
                            <a:schemeClr val="bg1"/>
                          </a:solidFill>
                          <a:effectLst/>
                          <a:latin typeface="Times New Roman" panose="02020603050405020304" pitchFamily="18" charset="0"/>
                          <a:cs typeface="Times New Roman" panose="02020603050405020304" pitchFamily="18" charset="0"/>
                        </a:rPr>
                        <a:t>Tên ngành</a:t>
                      </a:r>
                      <a:endParaRPr lang="en-US" sz="1200" b="1" i="0" u="none" strike="noStrike">
                        <a:solidFill>
                          <a:schemeClr val="bg1"/>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3905580689"/>
                  </a:ext>
                </a:extLst>
              </a:tr>
              <a:tr h="238125">
                <a:tc gridSpan="2">
                  <a:txBody>
                    <a:bodyPr/>
                    <a:lstStyle/>
                    <a:p>
                      <a:pPr algn="l" fontAlgn="ctr"/>
                      <a:r>
                        <a:rPr lang="en-US" sz="1200" b="1" u="none" strike="noStrike">
                          <a:effectLst/>
                          <a:latin typeface="Times New Roman" panose="02020603050405020304" pitchFamily="18" charset="0"/>
                          <a:cs typeface="Times New Roman" panose="02020603050405020304" pitchFamily="18" charset="0"/>
                        </a:rPr>
                        <a:t>          Cao đẳng</a:t>
                      </a:r>
                      <a:endParaRPr lang="en-US"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3247946892"/>
                  </a:ext>
                </a:extLst>
              </a:tr>
              <a:tr h="238125">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6510401</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b="1" u="none" strike="noStrike">
                          <a:effectLst/>
                          <a:latin typeface="Times New Roman" panose="02020603050405020304" pitchFamily="18" charset="0"/>
                          <a:cs typeface="Times New Roman" panose="02020603050405020304" pitchFamily="18" charset="0"/>
                        </a:rPr>
                        <a:t>Công nghệ kỹ thuật hoá học</a:t>
                      </a:r>
                      <a:endParaRPr lang="en-US"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1347075"/>
                  </a:ext>
                </a:extLst>
              </a:tr>
              <a:tr h="238125">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6510404</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b="1" u="none" strike="noStrike">
                          <a:effectLst/>
                          <a:latin typeface="Times New Roman" panose="02020603050405020304" pitchFamily="18" charset="0"/>
                          <a:cs typeface="Times New Roman" panose="02020603050405020304" pitchFamily="18" charset="0"/>
                        </a:rPr>
                        <a:t>Hoá phân tích</a:t>
                      </a:r>
                      <a:endParaRPr lang="en-US"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8164053"/>
                  </a:ext>
                </a:extLst>
              </a:tr>
              <a:tr h="238125">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6510405</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b="1" u="none" strike="noStrike">
                          <a:effectLst/>
                          <a:latin typeface="Times New Roman" panose="02020603050405020304" pitchFamily="18" charset="0"/>
                          <a:cs typeface="Times New Roman" panose="02020603050405020304" pitchFamily="18" charset="0"/>
                        </a:rPr>
                        <a:t>Công nghệ hoá nhựa</a:t>
                      </a:r>
                      <a:endParaRPr lang="en-US"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4604135"/>
                  </a:ext>
                </a:extLst>
              </a:tr>
              <a:tr h="238125">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6510406</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b="1" u="none" strike="noStrike">
                          <a:effectLst/>
                          <a:latin typeface="Times New Roman" panose="02020603050405020304" pitchFamily="18" charset="0"/>
                          <a:cs typeface="Times New Roman" panose="02020603050405020304" pitchFamily="18" charset="0"/>
                        </a:rPr>
                        <a:t>Công nghệ hoá nhuộm</a:t>
                      </a:r>
                      <a:endParaRPr lang="en-US"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92892861"/>
                  </a:ext>
                </a:extLst>
              </a:tr>
              <a:tr h="247650">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6520190</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b="1" u="none" strike="noStrike">
                          <a:effectLst/>
                          <a:latin typeface="Times New Roman" panose="02020603050405020304" pitchFamily="18" charset="0"/>
                          <a:cs typeface="Times New Roman" panose="02020603050405020304" pitchFamily="18" charset="0"/>
                        </a:rPr>
                        <a:t>Vận hành máy và thiết bị hoá chất </a:t>
                      </a:r>
                      <a:endParaRPr lang="en-US"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8802372"/>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1876061164"/>
              </p:ext>
            </p:extLst>
          </p:nvPr>
        </p:nvGraphicFramePr>
        <p:xfrm>
          <a:off x="7998755" y="2791165"/>
          <a:ext cx="3510643" cy="3333750"/>
        </p:xfrm>
        <a:graphic>
          <a:graphicData uri="http://schemas.openxmlformats.org/drawingml/2006/table">
            <a:tbl>
              <a:tblPr>
                <a:tableStyleId>{5C22544A-7EE6-4342-B048-85BDC9FD1C3A}</a:tableStyleId>
              </a:tblPr>
              <a:tblGrid>
                <a:gridCol w="929288">
                  <a:extLst>
                    <a:ext uri="{9D8B030D-6E8A-4147-A177-3AD203B41FA5}">
                      <a16:colId xmlns:a16="http://schemas.microsoft.com/office/drawing/2014/main" val="2640367746"/>
                    </a:ext>
                  </a:extLst>
                </a:gridCol>
                <a:gridCol w="2581355">
                  <a:extLst>
                    <a:ext uri="{9D8B030D-6E8A-4147-A177-3AD203B41FA5}">
                      <a16:colId xmlns:a16="http://schemas.microsoft.com/office/drawing/2014/main" val="2581207770"/>
                    </a:ext>
                  </a:extLst>
                </a:gridCol>
              </a:tblGrid>
              <a:tr h="238125">
                <a:tc>
                  <a:txBody>
                    <a:bodyPr/>
                    <a:lstStyle/>
                    <a:p>
                      <a:pPr algn="ctr" fontAlgn="ctr"/>
                      <a:r>
                        <a:rPr lang="en-US" sz="1200" b="1" u="none" strike="noStrike">
                          <a:solidFill>
                            <a:schemeClr val="bg1"/>
                          </a:solidFill>
                          <a:effectLst/>
                          <a:latin typeface="Times New Roman" panose="02020603050405020304" pitchFamily="18" charset="0"/>
                          <a:cs typeface="Times New Roman" panose="02020603050405020304" pitchFamily="18" charset="0"/>
                        </a:rPr>
                        <a:t>Mã ngành</a:t>
                      </a:r>
                      <a:endParaRPr lang="en-US" sz="1200" b="1" i="0" u="none" strike="noStrike">
                        <a:solidFill>
                          <a:schemeClr val="bg1"/>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ctr"/>
                      <a:r>
                        <a:rPr lang="en-US" sz="1200" b="1" u="none" strike="noStrike">
                          <a:solidFill>
                            <a:schemeClr val="bg1"/>
                          </a:solidFill>
                          <a:effectLst/>
                          <a:latin typeface="Times New Roman" panose="02020603050405020304" pitchFamily="18" charset="0"/>
                          <a:cs typeface="Times New Roman" panose="02020603050405020304" pitchFamily="18" charset="0"/>
                        </a:rPr>
                        <a:t>Tên ngành</a:t>
                      </a:r>
                      <a:endParaRPr lang="en-US" sz="1200" b="1" i="0" u="none" strike="noStrike">
                        <a:solidFill>
                          <a:schemeClr val="bg1"/>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49447099"/>
                  </a:ext>
                </a:extLst>
              </a:tr>
              <a:tr h="238125">
                <a:tc gridSpan="2">
                  <a:txBody>
                    <a:bodyPr/>
                    <a:lstStyle/>
                    <a:p>
                      <a:pPr algn="l" fontAlgn="ctr"/>
                      <a:r>
                        <a:rPr lang="vi-VN" sz="1200" b="1" u="none" strike="noStrike">
                          <a:effectLst/>
                          <a:latin typeface="Times New Roman" panose="02020603050405020304" pitchFamily="18" charset="0"/>
                          <a:cs typeface="Times New Roman" panose="02020603050405020304" pitchFamily="18" charset="0"/>
                        </a:rPr>
                        <a:t>           Cử nhân/Kỹ sư</a:t>
                      </a:r>
                      <a:endParaRPr lang="vi-VN"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4256553031"/>
                  </a:ext>
                </a:extLst>
              </a:tr>
              <a:tr h="238125">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7140212</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vi-VN" sz="1200" b="1" u="none" strike="noStrike">
                          <a:effectLst/>
                          <a:latin typeface="Times New Roman" panose="02020603050405020304" pitchFamily="18" charset="0"/>
                          <a:cs typeface="Times New Roman" panose="02020603050405020304" pitchFamily="18" charset="0"/>
                        </a:rPr>
                        <a:t>Sư phạm Hoá học</a:t>
                      </a:r>
                      <a:endParaRPr lang="vi-VN"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774827"/>
                  </a:ext>
                </a:extLst>
              </a:tr>
              <a:tr h="238125">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7440112</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b="1" u="none" strike="noStrike">
                          <a:effectLst/>
                          <a:latin typeface="Times New Roman" panose="02020603050405020304" pitchFamily="18" charset="0"/>
                          <a:cs typeface="Times New Roman" panose="02020603050405020304" pitchFamily="18" charset="0"/>
                        </a:rPr>
                        <a:t>Hoá học</a:t>
                      </a:r>
                      <a:endParaRPr lang="en-US"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73097262"/>
                  </a:ext>
                </a:extLst>
              </a:tr>
              <a:tr h="238125">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7510401</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b="1" u="none" strike="noStrike">
                          <a:effectLst/>
                          <a:latin typeface="Times New Roman" panose="02020603050405020304" pitchFamily="18" charset="0"/>
                          <a:cs typeface="Times New Roman" panose="02020603050405020304" pitchFamily="18" charset="0"/>
                        </a:rPr>
                        <a:t>Công nghệ kỹ thuật hoá học</a:t>
                      </a:r>
                      <a:endParaRPr lang="en-US"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76924451"/>
                  </a:ext>
                </a:extLst>
              </a:tr>
              <a:tr h="238125">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7510406</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vi-VN" sz="1200" b="1" u="none" strike="noStrike">
                          <a:effectLst/>
                          <a:latin typeface="Times New Roman" panose="02020603050405020304" pitchFamily="18" charset="0"/>
                          <a:cs typeface="Times New Roman" panose="02020603050405020304" pitchFamily="18" charset="0"/>
                        </a:rPr>
                        <a:t>Công nghệ kỹ thuật môi trường</a:t>
                      </a:r>
                      <a:endParaRPr lang="vi-VN"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940696"/>
                  </a:ext>
                </a:extLst>
              </a:tr>
              <a:tr h="238125">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7420201</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b="1" u="none" strike="noStrike">
                          <a:effectLst/>
                          <a:latin typeface="Times New Roman" panose="02020603050405020304" pitchFamily="18" charset="0"/>
                          <a:cs typeface="Times New Roman" panose="02020603050405020304" pitchFamily="18" charset="0"/>
                        </a:rPr>
                        <a:t>Công nghệ sinh học</a:t>
                      </a:r>
                      <a:endParaRPr lang="en-US"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75781236"/>
                  </a:ext>
                </a:extLst>
              </a:tr>
              <a:tr h="238125">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7540101</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b="1" u="none" strike="noStrike">
                          <a:effectLst/>
                          <a:latin typeface="Times New Roman" panose="02020603050405020304" pitchFamily="18" charset="0"/>
                          <a:cs typeface="Times New Roman" panose="02020603050405020304" pitchFamily="18" charset="0"/>
                        </a:rPr>
                        <a:t>Công nghệ thực phẩm</a:t>
                      </a:r>
                      <a:endParaRPr lang="en-US"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5214333"/>
                  </a:ext>
                </a:extLst>
              </a:tr>
              <a:tr h="238125">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7520301</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b="1" u="none" strike="noStrike">
                          <a:effectLst/>
                          <a:latin typeface="Times New Roman" panose="02020603050405020304" pitchFamily="18" charset="0"/>
                          <a:cs typeface="Times New Roman" panose="02020603050405020304" pitchFamily="18" charset="0"/>
                        </a:rPr>
                        <a:t>Kỹ thuật hoá học</a:t>
                      </a:r>
                      <a:endParaRPr lang="en-US"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33324087"/>
                  </a:ext>
                </a:extLst>
              </a:tr>
              <a:tr h="238125">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7520320</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vi-VN" sz="1200" b="1" u="none" strike="noStrike">
                          <a:effectLst/>
                          <a:latin typeface="Times New Roman" panose="02020603050405020304" pitchFamily="18" charset="0"/>
                          <a:cs typeface="Times New Roman" panose="02020603050405020304" pitchFamily="18" charset="0"/>
                        </a:rPr>
                        <a:t>Kỹ thuật môi trường</a:t>
                      </a:r>
                      <a:endParaRPr lang="vi-VN"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15561847"/>
                  </a:ext>
                </a:extLst>
              </a:tr>
              <a:tr h="238125">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7440301</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vi-VN" sz="1200" b="1" u="none" strike="noStrike">
                          <a:effectLst/>
                          <a:latin typeface="Times New Roman" panose="02020603050405020304" pitchFamily="18" charset="0"/>
                          <a:cs typeface="Times New Roman" panose="02020603050405020304" pitchFamily="18" charset="0"/>
                        </a:rPr>
                        <a:t>Khoa học môi trường</a:t>
                      </a:r>
                      <a:endParaRPr lang="vi-VN"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38338092"/>
                  </a:ext>
                </a:extLst>
              </a:tr>
              <a:tr h="238125">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7850101</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vi-VN" sz="1200" b="1" u="none" strike="noStrike">
                          <a:effectLst/>
                          <a:latin typeface="Times New Roman" panose="02020603050405020304" pitchFamily="18" charset="0"/>
                          <a:cs typeface="Times New Roman" panose="02020603050405020304" pitchFamily="18" charset="0"/>
                        </a:rPr>
                        <a:t>Quản lý tài nguyên và môi trường</a:t>
                      </a:r>
                      <a:endParaRPr lang="vi-VN"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02028400"/>
                  </a:ext>
                </a:extLst>
              </a:tr>
              <a:tr h="238125">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7720203</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vi-VN" sz="1200" b="1" u="none" strike="noStrike">
                          <a:effectLst/>
                          <a:latin typeface="Times New Roman" panose="02020603050405020304" pitchFamily="18" charset="0"/>
                          <a:cs typeface="Times New Roman" panose="02020603050405020304" pitchFamily="18" charset="0"/>
                        </a:rPr>
                        <a:t>Hoá dược</a:t>
                      </a:r>
                      <a:endParaRPr lang="vi-VN"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3966887"/>
                  </a:ext>
                </a:extLst>
              </a:tr>
              <a:tr h="238125">
                <a:tc>
                  <a:txBody>
                    <a:bodyPr/>
                    <a:lstStyle/>
                    <a:p>
                      <a:pPr algn="ctr" fontAlgn="ctr"/>
                      <a:r>
                        <a:rPr lang="en-US" altLang="zh-TW" sz="1200" b="1" u="none" strike="noStrike">
                          <a:effectLst/>
                          <a:latin typeface="Times New Roman" panose="02020603050405020304" pitchFamily="18" charset="0"/>
                          <a:cs typeface="Times New Roman" panose="02020603050405020304" pitchFamily="18" charset="0"/>
                        </a:rPr>
                        <a:t>7850201</a:t>
                      </a:r>
                      <a:endParaRPr lang="en-US" altLang="zh-TW"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200" b="1" u="none" strike="noStrike">
                          <a:effectLst/>
                          <a:latin typeface="Times New Roman" panose="02020603050405020304" pitchFamily="18" charset="0"/>
                          <a:cs typeface="Times New Roman" panose="02020603050405020304" pitchFamily="18" charset="0"/>
                        </a:rPr>
                        <a:t>Bảo hộ lao động</a:t>
                      </a:r>
                      <a:endParaRPr lang="en-US" sz="1200" b="1" i="0" u="none" strike="noStrike">
                        <a:solidFill>
                          <a:srgbClr val="000000"/>
                        </a:solidFill>
                        <a:effectLst/>
                        <a:latin typeface="Times New Roman" panose="02020603050405020304" pitchFamily="18" charset="0"/>
                        <a:ea typeface="新細明體" panose="02020500000000000000" pitchFamily="18" charset="-12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7943303"/>
                  </a:ext>
                </a:extLst>
              </a:tr>
            </a:tbl>
          </a:graphicData>
        </a:graphic>
      </p:graphicFrame>
      <p:sp>
        <p:nvSpPr>
          <p:cNvPr id="15" name="Rectangle 14"/>
          <p:cNvSpPr/>
          <p:nvPr/>
        </p:nvSpPr>
        <p:spPr>
          <a:xfrm>
            <a:off x="4315669" y="4952117"/>
            <a:ext cx="3551508" cy="338554"/>
          </a:xfrm>
          <a:prstGeom prst="rect">
            <a:avLst/>
          </a:prstGeom>
        </p:spPr>
        <p:txBody>
          <a:bodyPr wrap="square">
            <a:spAutoFit/>
          </a:bodyPr>
          <a:lstStyle/>
          <a:p>
            <a:r>
              <a:rPr lang="en-US" altLang="zh-TW" sz="1600" b="1" smtClean="0">
                <a:solidFill>
                  <a:schemeClr val="accent6">
                    <a:lumMod val="50000"/>
                  </a:schemeClr>
                </a:solidFill>
                <a:latin typeface="Times New Roman" panose="02020603050405020304" pitchFamily="18" charset="0"/>
                <a:cs typeface="Times New Roman" panose="02020603050405020304" pitchFamily="18" charset="0"/>
              </a:rPr>
              <a:t>* Và</a:t>
            </a:r>
            <a:r>
              <a:rPr lang="zh-TW" altLang="en-US" sz="1600" b="1" smtClean="0">
                <a:solidFill>
                  <a:schemeClr val="accent6">
                    <a:lumMod val="50000"/>
                  </a:schemeClr>
                </a:solidFill>
                <a:latin typeface="Times New Roman" panose="02020603050405020304" pitchFamily="18" charset="0"/>
                <a:cs typeface="Times New Roman" panose="02020603050405020304" pitchFamily="18" charset="0"/>
              </a:rPr>
              <a:t> T</a:t>
            </a:r>
            <a:r>
              <a:rPr lang="zh-TW" altLang="en-US" sz="1600" b="1">
                <a:solidFill>
                  <a:schemeClr val="accent6">
                    <a:lumMod val="50000"/>
                  </a:schemeClr>
                </a:solidFill>
                <a:latin typeface="Times New Roman" panose="02020603050405020304" pitchFamily="18" charset="0"/>
                <a:cs typeface="Times New Roman" panose="02020603050405020304" pitchFamily="18" charset="0"/>
              </a:rPr>
              <a:t>hạc s</a:t>
            </a:r>
            <a:r>
              <a:rPr lang="zh-TW" altLang="en-US" sz="1600" b="1" smtClean="0">
                <a:solidFill>
                  <a:schemeClr val="accent6">
                    <a:lumMod val="50000"/>
                  </a:schemeClr>
                </a:solidFill>
                <a:latin typeface="Times New Roman" panose="02020603050405020304" pitchFamily="18" charset="0"/>
                <a:cs typeface="Times New Roman" panose="02020603050405020304" pitchFamily="18" charset="0"/>
              </a:rPr>
              <a:t>ĩ</a:t>
            </a:r>
            <a:r>
              <a:rPr lang="en-US" altLang="zh-TW" sz="1600" b="1" smtClean="0">
                <a:solidFill>
                  <a:schemeClr val="accent6">
                    <a:lumMod val="50000"/>
                  </a:schemeClr>
                </a:solidFill>
                <a:latin typeface="Times New Roman" panose="02020603050405020304" pitchFamily="18" charset="0"/>
                <a:cs typeface="Times New Roman" panose="02020603050405020304" pitchFamily="18" charset="0"/>
              </a:rPr>
              <a:t>, Tiến sĩ những ngành trên</a:t>
            </a:r>
            <a:endParaRPr lang="zh-TW" altLang="en-US" sz="1600" b="1">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2488734"/>
      </p:ext>
    </p:extLst>
  </p:cSld>
  <p:clrMapOvr>
    <a:masterClrMapping/>
  </p:clrMapOvr>
  <p:transition spd="slow" advTm="3000">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93225"/>
            <a:ext cx="12182847" cy="523220"/>
          </a:xfrm>
          <a:prstGeom prst="rect">
            <a:avLst/>
          </a:prstGeom>
          <a:solidFill>
            <a:schemeClr val="accent6">
              <a:lumMod val="50000"/>
            </a:schemeClr>
          </a:solidFill>
          <a:ln>
            <a:noFill/>
          </a:ln>
        </p:spPr>
        <p:txBody>
          <a:bodyPr wrap="square">
            <a:spAutoFit/>
          </a:bodyPr>
          <a:lstStyle/>
          <a:p>
            <a:pPr algn="ctr"/>
            <a:r>
              <a:rPr lang="en-US" altLang="zh-TW" sz="2800" b="1" smtClean="0">
                <a:solidFill>
                  <a:schemeClr val="bg1"/>
                </a:solidFill>
                <a:latin typeface="Times New Roman" panose="02020603050405020304" pitchFamily="18" charset="0"/>
                <a:cs typeface="Times New Roman" panose="02020603050405020304" pitchFamily="18" charset="0"/>
              </a:rPr>
              <a:t>4. HUẤN LUYỆN AN TOÀN HÓA CHẤT</a:t>
            </a:r>
            <a:endParaRPr lang="zh-TW" altLang="en-US" sz="2800" b="1">
              <a:solidFill>
                <a:schemeClr val="bg1"/>
              </a:solidFill>
              <a:latin typeface="Times New Roman" panose="02020603050405020304" pitchFamily="18" charset="0"/>
              <a:cs typeface="Times New Roman" panose="02020603050405020304" pitchFamily="18" charset="0"/>
            </a:endParaRPr>
          </a:p>
        </p:txBody>
      </p:sp>
      <p:sp>
        <p:nvSpPr>
          <p:cNvPr id="7" name="Rectangle 6"/>
          <p:cNvSpPr/>
          <p:nvPr/>
        </p:nvSpPr>
        <p:spPr>
          <a:xfrm>
            <a:off x="230152" y="854713"/>
            <a:ext cx="11629055" cy="3416320"/>
          </a:xfrm>
          <a:prstGeom prst="rect">
            <a:avLst/>
          </a:prstGeom>
          <a:solidFill>
            <a:schemeClr val="accent6">
              <a:lumMod val="40000"/>
              <a:lumOff val="60000"/>
            </a:schemeClr>
          </a:solidFill>
        </p:spPr>
        <p:txBody>
          <a:bodyPr wrap="square">
            <a:spAutoFit/>
          </a:bodyPr>
          <a:lstStyle/>
          <a:p>
            <a:r>
              <a:rPr lang="en-US" altLang="zh-TW" b="1" smtClean="0">
                <a:solidFill>
                  <a:srgbClr val="222222"/>
                </a:solidFill>
                <a:latin typeface="Times New Roman" panose="02020603050405020304" pitchFamily="18" charset="0"/>
                <a:cs typeface="Times New Roman" panose="02020603050405020304" pitchFamily="18" charset="0"/>
              </a:rPr>
              <a:t>- </a:t>
            </a:r>
            <a:r>
              <a:rPr lang="vi-VN" altLang="zh-TW" b="1" smtClean="0">
                <a:solidFill>
                  <a:srgbClr val="222222"/>
                </a:solidFill>
                <a:latin typeface="Times New Roman" panose="02020603050405020304" pitchFamily="18" charset="0"/>
                <a:cs typeface="Times New Roman" panose="02020603050405020304" pitchFamily="18" charset="0"/>
              </a:rPr>
              <a:t>Mở </a:t>
            </a:r>
            <a:r>
              <a:rPr lang="vi-VN" altLang="zh-TW" b="1">
                <a:solidFill>
                  <a:srgbClr val="222222"/>
                </a:solidFill>
                <a:latin typeface="Times New Roman" panose="02020603050405020304" pitchFamily="18" charset="0"/>
                <a:cs typeface="Times New Roman" panose="02020603050405020304" pitchFamily="18" charset="0"/>
              </a:rPr>
              <a:t>rộng đối tượng phải tham gia huấn luyện an toàn hóa </a:t>
            </a:r>
            <a:r>
              <a:rPr lang="vi-VN" altLang="zh-TW" b="1" smtClean="0">
                <a:solidFill>
                  <a:srgbClr val="222222"/>
                </a:solidFill>
                <a:latin typeface="Times New Roman" panose="02020603050405020304" pitchFamily="18" charset="0"/>
                <a:cs typeface="Times New Roman" panose="02020603050405020304" pitchFamily="18" charset="0"/>
              </a:rPr>
              <a:t>chất</a:t>
            </a:r>
            <a:r>
              <a:rPr lang="en-US" altLang="zh-TW" b="1" smtClean="0">
                <a:solidFill>
                  <a:srgbClr val="222222"/>
                </a:solidFill>
                <a:latin typeface="Times New Roman" panose="02020603050405020304" pitchFamily="18" charset="0"/>
                <a:cs typeface="Times New Roman" panose="02020603050405020304" pitchFamily="18" charset="0"/>
              </a:rPr>
              <a:t>:</a:t>
            </a:r>
          </a:p>
          <a:p>
            <a:r>
              <a:rPr lang="vi-VN" altLang="zh-TW" b="1">
                <a:solidFill>
                  <a:srgbClr val="222222"/>
                </a:solidFill>
                <a:latin typeface="Times New Roman" panose="02020603050405020304" pitchFamily="18" charset="0"/>
                <a:cs typeface="Times New Roman" panose="02020603050405020304" pitchFamily="18" charset="0"/>
              </a:rPr>
              <a:t>a) Nhóm 1, bao gồm</a:t>
            </a:r>
            <a:r>
              <a:rPr lang="vi-VN" altLang="zh-TW" b="1" smtClean="0">
                <a:solidFill>
                  <a:srgbClr val="222222"/>
                </a:solidFill>
                <a:latin typeface="Times New Roman" panose="02020603050405020304" pitchFamily="18" charset="0"/>
                <a:cs typeface="Times New Roman" panose="02020603050405020304" pitchFamily="18" charset="0"/>
              </a:rPr>
              <a:t>:</a:t>
            </a:r>
            <a:r>
              <a:rPr lang="en-US" altLang="zh-TW" b="1" smtClean="0">
                <a:solidFill>
                  <a:srgbClr val="222222"/>
                </a:solidFill>
                <a:latin typeface="Times New Roman" panose="02020603050405020304" pitchFamily="18" charset="0"/>
                <a:cs typeface="Times New Roman" panose="02020603050405020304" pitchFamily="18" charset="0"/>
              </a:rPr>
              <a:t> </a:t>
            </a:r>
            <a:r>
              <a:rPr lang="en-US" altLang="zh-TW" b="1" i="1">
                <a:solidFill>
                  <a:srgbClr val="222222"/>
                </a:solidFill>
                <a:latin typeface="Times New Roman" panose="02020603050405020304" pitchFamily="18" charset="0"/>
                <a:cs typeface="Times New Roman" panose="02020603050405020304" pitchFamily="18" charset="0"/>
              </a:rPr>
              <a:t>(</a:t>
            </a:r>
            <a:r>
              <a:rPr lang="zh-TW" altLang="en-US" b="1" i="1">
                <a:latin typeface="Times New Roman" panose="02020603050405020304" pitchFamily="18" charset="0"/>
                <a:cs typeface="Times New Roman" panose="02020603050405020304" pitchFamily="18" charset="0"/>
              </a:rPr>
              <a:t>08</a:t>
            </a:r>
            <a:r>
              <a:rPr lang="zh-TW" altLang="en-US" i="1">
                <a:latin typeface="Times New Roman" panose="02020603050405020304" pitchFamily="18" charset="0"/>
                <a:cs typeface="Times New Roman" panose="02020603050405020304" pitchFamily="18" charset="0"/>
              </a:rPr>
              <a:t> giờ, bao gồm cả thời gian kiểm tra</a:t>
            </a:r>
            <a:r>
              <a:rPr lang="en-US" altLang="zh-TW">
                <a:latin typeface="Times New Roman" panose="02020603050405020304" pitchFamily="18" charset="0"/>
                <a:cs typeface="Times New Roman" panose="02020603050405020304" pitchFamily="18" charset="0"/>
              </a:rPr>
              <a:t>, </a:t>
            </a:r>
            <a:r>
              <a:rPr lang="en-US" altLang="zh-TW" i="1">
                <a:latin typeface="Times New Roman" panose="02020603050405020304" pitchFamily="18" charset="0"/>
                <a:cs typeface="Times New Roman" panose="02020603050405020304" pitchFamily="18" charset="0"/>
              </a:rPr>
              <a:t>thời gian kiểm tra tối đa là </a:t>
            </a:r>
            <a:r>
              <a:rPr lang="en-US" altLang="zh-TW" b="1" i="1">
                <a:latin typeface="Times New Roman" panose="02020603050405020304" pitchFamily="18" charset="0"/>
                <a:cs typeface="Times New Roman" panose="02020603050405020304" pitchFamily="18" charset="0"/>
              </a:rPr>
              <a:t>02</a:t>
            </a:r>
            <a:r>
              <a:rPr lang="en-US" altLang="zh-TW" i="1">
                <a:latin typeface="Times New Roman" panose="02020603050405020304" pitchFamily="18" charset="0"/>
                <a:cs typeface="Times New Roman" panose="02020603050405020304" pitchFamily="18" charset="0"/>
              </a:rPr>
              <a:t> giờ)</a:t>
            </a:r>
            <a:endParaRPr lang="vi-VN" altLang="zh-TW" b="1" i="1">
              <a:solidFill>
                <a:srgbClr val="222222"/>
              </a:solidFill>
              <a:latin typeface="Times New Roman" panose="02020603050405020304" pitchFamily="18" charset="0"/>
              <a:cs typeface="Times New Roman" panose="02020603050405020304" pitchFamily="18" charset="0"/>
            </a:endParaRPr>
          </a:p>
          <a:p>
            <a:r>
              <a:rPr lang="vi-VN" altLang="zh-TW" smtClean="0">
                <a:solidFill>
                  <a:srgbClr val="222222"/>
                </a:solidFill>
                <a:latin typeface="Times New Roman" panose="02020603050405020304" pitchFamily="18" charset="0"/>
                <a:cs typeface="Times New Roman" panose="02020603050405020304" pitchFamily="18" charset="0"/>
              </a:rPr>
              <a:t>Người </a:t>
            </a:r>
            <a:r>
              <a:rPr lang="vi-VN" altLang="zh-TW">
                <a:solidFill>
                  <a:srgbClr val="222222"/>
                </a:solidFill>
                <a:latin typeface="Times New Roman" panose="02020603050405020304" pitchFamily="18" charset="0"/>
                <a:cs typeface="Times New Roman" panose="02020603050405020304" pitchFamily="18" charset="0"/>
              </a:rPr>
              <a:t>đứng đầu tổ chức, cơ sở trực tiếp hoạt động hóa chất; trưởng phòng, ban, chi nhánh trực thuộc trực thuộc, quản đốc phân xưởng hoặc tương đương phụ trách hoạt động hoá chất;</a:t>
            </a:r>
          </a:p>
          <a:p>
            <a:r>
              <a:rPr lang="vi-VN" altLang="zh-TW" smtClean="0">
                <a:solidFill>
                  <a:srgbClr val="222222"/>
                </a:solidFill>
                <a:latin typeface="Times New Roman" panose="02020603050405020304" pitchFamily="18" charset="0"/>
                <a:cs typeface="Times New Roman" panose="02020603050405020304" pitchFamily="18" charset="0"/>
              </a:rPr>
              <a:t>Cấp phó của người đứng đầu theo quy định tại điểm a khoản 3 Điều này được giao nhiệm vụ phụ trách điều hành hoạt động hóa chất.</a:t>
            </a:r>
            <a:endParaRPr lang="en-US" altLang="zh-TW" smtClean="0">
              <a:solidFill>
                <a:srgbClr val="222222"/>
              </a:solidFill>
              <a:latin typeface="Times New Roman" panose="02020603050405020304" pitchFamily="18" charset="0"/>
              <a:cs typeface="Times New Roman" panose="02020603050405020304" pitchFamily="18" charset="0"/>
            </a:endParaRPr>
          </a:p>
          <a:p>
            <a:r>
              <a:rPr lang="vi-VN" altLang="zh-TW" b="1" smtClean="0">
                <a:solidFill>
                  <a:srgbClr val="222222"/>
                </a:solidFill>
                <a:latin typeface="Times New Roman" panose="02020603050405020304" pitchFamily="18" charset="0"/>
                <a:cs typeface="Times New Roman" panose="02020603050405020304" pitchFamily="18" charset="0"/>
              </a:rPr>
              <a:t>b</a:t>
            </a:r>
            <a:r>
              <a:rPr lang="vi-VN" altLang="zh-TW" b="1">
                <a:solidFill>
                  <a:srgbClr val="222222"/>
                </a:solidFill>
                <a:latin typeface="Times New Roman" panose="02020603050405020304" pitchFamily="18" charset="0"/>
                <a:cs typeface="Times New Roman" panose="02020603050405020304" pitchFamily="18" charset="0"/>
              </a:rPr>
              <a:t>) Nhóm 2, bao gồm</a:t>
            </a:r>
            <a:r>
              <a:rPr lang="vi-VN" altLang="zh-TW" b="1" i="1" smtClean="0">
                <a:solidFill>
                  <a:srgbClr val="222222"/>
                </a:solidFill>
                <a:latin typeface="Times New Roman" panose="02020603050405020304" pitchFamily="18" charset="0"/>
                <a:cs typeface="Times New Roman" panose="02020603050405020304" pitchFamily="18" charset="0"/>
              </a:rPr>
              <a:t>:</a:t>
            </a:r>
            <a:r>
              <a:rPr lang="en-US" altLang="zh-TW" b="1" i="1" smtClean="0">
                <a:solidFill>
                  <a:srgbClr val="222222"/>
                </a:solidFill>
                <a:latin typeface="Times New Roman" panose="02020603050405020304" pitchFamily="18" charset="0"/>
                <a:cs typeface="Times New Roman" panose="02020603050405020304" pitchFamily="18" charset="0"/>
              </a:rPr>
              <a:t> (</a:t>
            </a:r>
            <a:r>
              <a:rPr lang="zh-TW" altLang="en-US" b="1" i="1">
                <a:latin typeface="Times New Roman" panose="02020603050405020304" pitchFamily="18" charset="0"/>
                <a:cs typeface="Times New Roman" panose="02020603050405020304" pitchFamily="18" charset="0"/>
              </a:rPr>
              <a:t>08</a:t>
            </a:r>
            <a:r>
              <a:rPr lang="zh-TW" altLang="en-US" i="1">
                <a:latin typeface="Times New Roman" panose="02020603050405020304" pitchFamily="18" charset="0"/>
                <a:cs typeface="Times New Roman" panose="02020603050405020304" pitchFamily="18" charset="0"/>
              </a:rPr>
              <a:t> giờ, bao gồm cả thời gian kiểm tr</a:t>
            </a:r>
            <a:r>
              <a:rPr lang="zh-TW" altLang="en-US" i="1" smtClean="0">
                <a:latin typeface="Times New Roman" panose="02020603050405020304" pitchFamily="18" charset="0"/>
                <a:cs typeface="Times New Roman" panose="02020603050405020304" pitchFamily="18" charset="0"/>
              </a:rPr>
              <a:t>a</a:t>
            </a:r>
            <a:r>
              <a:rPr lang="en-US" altLang="zh-TW" smtClean="0">
                <a:latin typeface="Times New Roman" panose="02020603050405020304" pitchFamily="18" charset="0"/>
                <a:cs typeface="Times New Roman" panose="02020603050405020304" pitchFamily="18" charset="0"/>
              </a:rPr>
              <a:t>, </a:t>
            </a:r>
            <a:r>
              <a:rPr lang="en-US" altLang="zh-TW" i="1" smtClean="0">
                <a:latin typeface="Times New Roman" panose="02020603050405020304" pitchFamily="18" charset="0"/>
                <a:cs typeface="Times New Roman" panose="02020603050405020304" pitchFamily="18" charset="0"/>
              </a:rPr>
              <a:t>thời gian kiểm tra tối đa là </a:t>
            </a:r>
            <a:r>
              <a:rPr lang="en-US" altLang="zh-TW" b="1" i="1" smtClean="0">
                <a:latin typeface="Times New Roman" panose="02020603050405020304" pitchFamily="18" charset="0"/>
                <a:cs typeface="Times New Roman" panose="02020603050405020304" pitchFamily="18" charset="0"/>
              </a:rPr>
              <a:t>02</a:t>
            </a:r>
            <a:r>
              <a:rPr lang="en-US" altLang="zh-TW" i="1" smtClean="0">
                <a:latin typeface="Times New Roman" panose="02020603050405020304" pitchFamily="18" charset="0"/>
                <a:cs typeface="Times New Roman" panose="02020603050405020304" pitchFamily="18" charset="0"/>
              </a:rPr>
              <a:t> giờ)</a:t>
            </a:r>
            <a:endParaRPr lang="vi-VN" altLang="zh-TW" b="1" i="1" smtClean="0">
              <a:solidFill>
                <a:srgbClr val="222222"/>
              </a:solidFill>
              <a:latin typeface="Times New Roman" panose="02020603050405020304" pitchFamily="18" charset="0"/>
              <a:cs typeface="Times New Roman" panose="02020603050405020304" pitchFamily="18" charset="0"/>
            </a:endParaRPr>
          </a:p>
          <a:p>
            <a:r>
              <a:rPr lang="vi-VN" altLang="zh-TW" smtClean="0">
                <a:solidFill>
                  <a:srgbClr val="222222"/>
                </a:solidFill>
                <a:latin typeface="Times New Roman" panose="02020603050405020304" pitchFamily="18" charset="0"/>
                <a:cs typeface="Times New Roman" panose="02020603050405020304" pitchFamily="18" charset="0"/>
              </a:rPr>
              <a:t>Người chịu trách nhiệm về an toàn hóa chất của tổ chức, cá nhân hoạt động hóa chất;</a:t>
            </a:r>
          </a:p>
          <a:p>
            <a:r>
              <a:rPr lang="vi-VN" altLang="zh-TW" smtClean="0">
                <a:solidFill>
                  <a:srgbClr val="222222"/>
                </a:solidFill>
                <a:latin typeface="Times New Roman" panose="02020603050405020304" pitchFamily="18" charset="0"/>
                <a:cs typeface="Times New Roman" panose="02020603050405020304" pitchFamily="18" charset="0"/>
              </a:rPr>
              <a:t>Người </a:t>
            </a:r>
            <a:r>
              <a:rPr lang="vi-VN" altLang="zh-TW">
                <a:solidFill>
                  <a:srgbClr val="222222"/>
                </a:solidFill>
                <a:latin typeface="Times New Roman" panose="02020603050405020304" pitchFamily="18" charset="0"/>
                <a:cs typeface="Times New Roman" panose="02020603050405020304" pitchFamily="18" charset="0"/>
              </a:rPr>
              <a:t>trực tiếp giám sát về an toàn hóa chất tại nơi làm việc; thủ kho liên quan đến hoạt động hoá chất hoặc tương đương</a:t>
            </a:r>
            <a:r>
              <a:rPr lang="vi-VN" altLang="zh-TW" smtClean="0">
                <a:solidFill>
                  <a:srgbClr val="222222"/>
                </a:solidFill>
                <a:latin typeface="Times New Roman" panose="02020603050405020304" pitchFamily="18" charset="0"/>
                <a:cs typeface="Times New Roman" panose="02020603050405020304" pitchFamily="18" charset="0"/>
              </a:rPr>
              <a:t>.</a:t>
            </a:r>
            <a:endParaRPr lang="en-US" altLang="zh-TW" smtClean="0">
              <a:solidFill>
                <a:srgbClr val="222222"/>
              </a:solidFill>
              <a:latin typeface="Times New Roman" panose="02020603050405020304" pitchFamily="18" charset="0"/>
              <a:cs typeface="Times New Roman" panose="02020603050405020304" pitchFamily="18" charset="0"/>
            </a:endParaRPr>
          </a:p>
          <a:p>
            <a:r>
              <a:rPr lang="vi-VN" altLang="zh-TW" b="1">
                <a:solidFill>
                  <a:srgbClr val="222222"/>
                </a:solidFill>
                <a:latin typeface="Times New Roman" panose="02020603050405020304" pitchFamily="18" charset="0"/>
                <a:cs typeface="Times New Roman" panose="02020603050405020304" pitchFamily="18" charset="0"/>
              </a:rPr>
              <a:t>c) Nhóm 3, bao </a:t>
            </a:r>
            <a:r>
              <a:rPr lang="vi-VN" altLang="zh-TW" b="1" smtClean="0">
                <a:solidFill>
                  <a:srgbClr val="222222"/>
                </a:solidFill>
                <a:latin typeface="Times New Roman" panose="02020603050405020304" pitchFamily="18" charset="0"/>
                <a:cs typeface="Times New Roman" panose="02020603050405020304" pitchFamily="18" charset="0"/>
              </a:rPr>
              <a:t>gồm:</a:t>
            </a:r>
            <a:r>
              <a:rPr lang="en-US" altLang="zh-TW" b="1" smtClean="0">
                <a:solidFill>
                  <a:srgbClr val="222222"/>
                </a:solidFill>
                <a:latin typeface="Times New Roman" panose="02020603050405020304" pitchFamily="18" charset="0"/>
                <a:cs typeface="Times New Roman" panose="02020603050405020304" pitchFamily="18" charset="0"/>
              </a:rPr>
              <a:t> </a:t>
            </a:r>
            <a:r>
              <a:rPr lang="en-US" altLang="zh-TW" b="1" i="1">
                <a:solidFill>
                  <a:srgbClr val="222222"/>
                </a:solidFill>
                <a:latin typeface="Times New Roman" panose="02020603050405020304" pitchFamily="18" charset="0"/>
                <a:cs typeface="Times New Roman" panose="02020603050405020304" pitchFamily="18" charset="0"/>
              </a:rPr>
              <a:t>(</a:t>
            </a:r>
            <a:r>
              <a:rPr lang="zh-TW" altLang="en-US" b="1" i="1">
                <a:latin typeface="Times New Roman" panose="02020603050405020304" pitchFamily="18" charset="0"/>
                <a:cs typeface="Times New Roman" panose="02020603050405020304" pitchFamily="18" charset="0"/>
              </a:rPr>
              <a:t>08</a:t>
            </a:r>
            <a:r>
              <a:rPr lang="zh-TW" altLang="en-US" i="1">
                <a:latin typeface="Times New Roman" panose="02020603050405020304" pitchFamily="18" charset="0"/>
                <a:cs typeface="Times New Roman" panose="02020603050405020304" pitchFamily="18" charset="0"/>
              </a:rPr>
              <a:t> giờ, bao gồm cả thời gian kiểm tra</a:t>
            </a:r>
            <a:r>
              <a:rPr lang="en-US" altLang="zh-TW">
                <a:latin typeface="Times New Roman" panose="02020603050405020304" pitchFamily="18" charset="0"/>
                <a:cs typeface="Times New Roman" panose="02020603050405020304" pitchFamily="18" charset="0"/>
              </a:rPr>
              <a:t>, </a:t>
            </a:r>
            <a:r>
              <a:rPr lang="en-US" altLang="zh-TW" i="1">
                <a:latin typeface="Times New Roman" panose="02020603050405020304" pitchFamily="18" charset="0"/>
                <a:cs typeface="Times New Roman" panose="02020603050405020304" pitchFamily="18" charset="0"/>
              </a:rPr>
              <a:t>thời gian kiểm tra tối đa là </a:t>
            </a:r>
            <a:r>
              <a:rPr lang="en-US" altLang="zh-TW" b="1" i="1">
                <a:latin typeface="Times New Roman" panose="02020603050405020304" pitchFamily="18" charset="0"/>
                <a:cs typeface="Times New Roman" panose="02020603050405020304" pitchFamily="18" charset="0"/>
              </a:rPr>
              <a:t>02</a:t>
            </a:r>
            <a:r>
              <a:rPr lang="en-US" altLang="zh-TW" i="1">
                <a:latin typeface="Times New Roman" panose="02020603050405020304" pitchFamily="18" charset="0"/>
                <a:cs typeface="Times New Roman" panose="02020603050405020304" pitchFamily="18" charset="0"/>
              </a:rPr>
              <a:t> giờ)</a:t>
            </a:r>
            <a:endParaRPr lang="vi-VN" altLang="zh-TW" b="1" i="1">
              <a:solidFill>
                <a:srgbClr val="222222"/>
              </a:solidFill>
              <a:latin typeface="Times New Roman" panose="02020603050405020304" pitchFamily="18" charset="0"/>
              <a:cs typeface="Times New Roman" panose="02020603050405020304" pitchFamily="18" charset="0"/>
            </a:endParaRPr>
          </a:p>
          <a:p>
            <a:r>
              <a:rPr lang="vi-VN" altLang="zh-TW" smtClean="0">
                <a:solidFill>
                  <a:srgbClr val="222222"/>
                </a:solidFill>
                <a:latin typeface="Times New Roman" panose="02020603050405020304" pitchFamily="18" charset="0"/>
                <a:cs typeface="Times New Roman" panose="02020603050405020304" pitchFamily="18" charset="0"/>
              </a:rPr>
              <a:t>Người </a:t>
            </a:r>
            <a:r>
              <a:rPr lang="vi-VN" altLang="zh-TW">
                <a:solidFill>
                  <a:srgbClr val="222222"/>
                </a:solidFill>
                <a:latin typeface="Times New Roman" panose="02020603050405020304" pitchFamily="18" charset="0"/>
                <a:cs typeface="Times New Roman" panose="02020603050405020304" pitchFamily="18" charset="0"/>
              </a:rPr>
              <a:t>lao động liên quan trực tiếp đến hóa chất;</a:t>
            </a:r>
          </a:p>
          <a:p>
            <a:r>
              <a:rPr lang="vi-VN" altLang="zh-TW">
                <a:solidFill>
                  <a:srgbClr val="222222"/>
                </a:solidFill>
                <a:latin typeface="Times New Roman" panose="02020603050405020304" pitchFamily="18" charset="0"/>
                <a:cs typeface="Times New Roman" panose="02020603050405020304" pitchFamily="18" charset="0"/>
              </a:rPr>
              <a:t>Nhân viên y tế tại cơ sở hoạt động hoá chất (nếu có</a:t>
            </a:r>
            <a:r>
              <a:rPr lang="vi-VN" altLang="zh-TW" smtClean="0">
                <a:solidFill>
                  <a:srgbClr val="222222"/>
                </a:solidFill>
                <a:latin typeface="Times New Roman" panose="02020603050405020304" pitchFamily="18" charset="0"/>
                <a:cs typeface="Times New Roman" panose="02020603050405020304" pitchFamily="18" charset="0"/>
              </a:rPr>
              <a:t>).</a:t>
            </a:r>
            <a:endParaRPr lang="en-US" altLang="zh-TW" smtClean="0">
              <a:solidFill>
                <a:srgbClr val="222222"/>
              </a:solidFill>
              <a:latin typeface="Times New Roman" panose="02020603050405020304" pitchFamily="18" charset="0"/>
              <a:cs typeface="Times New Roman" panose="02020603050405020304" pitchFamily="18" charset="0"/>
            </a:endParaRPr>
          </a:p>
        </p:txBody>
      </p:sp>
      <p:sp>
        <p:nvSpPr>
          <p:cNvPr id="8" name="Rectangle 7"/>
          <p:cNvSpPr/>
          <p:nvPr/>
        </p:nvSpPr>
        <p:spPr>
          <a:xfrm>
            <a:off x="230152" y="4395892"/>
            <a:ext cx="11629054" cy="2031325"/>
          </a:xfrm>
          <a:prstGeom prst="rect">
            <a:avLst/>
          </a:prstGeom>
          <a:ln w="28575">
            <a:solidFill>
              <a:srgbClr val="0070C0"/>
            </a:solidFill>
          </a:ln>
        </p:spPr>
        <p:txBody>
          <a:bodyPr wrap="square">
            <a:spAutoFit/>
          </a:bodyPr>
          <a:lstStyle/>
          <a:p>
            <a:r>
              <a:rPr lang="zh-TW" altLang="en-US" sz="1400">
                <a:solidFill>
                  <a:srgbClr val="FF0000"/>
                </a:solidFill>
                <a:latin typeface="Times New Roman" panose="02020603050405020304" pitchFamily="18" charset="0"/>
                <a:cs typeface="Times New Roman" panose="02020603050405020304" pitchFamily="18" charset="0"/>
              </a:rPr>
              <a:t>Hết hạn 2 năm kể từ lần huấn luyện gần nhất</a:t>
            </a:r>
            <a:r>
              <a:rPr lang="zh-TW" altLang="en-US" sz="1400" smtClean="0">
                <a:solidFill>
                  <a:srgbClr val="FF0000"/>
                </a:solidFill>
                <a:latin typeface="Times New Roman" panose="02020603050405020304" pitchFamily="18" charset="0"/>
                <a:cs typeface="Times New Roman" panose="02020603050405020304" pitchFamily="18" charset="0"/>
              </a:rPr>
              <a:t>. </a:t>
            </a:r>
            <a:endParaRPr lang="en-US" altLang="zh-TW" sz="1400" smtClean="0">
              <a:solidFill>
                <a:srgbClr val="FF0000"/>
              </a:solidFill>
              <a:latin typeface="Times New Roman" panose="02020603050405020304" pitchFamily="18" charset="0"/>
              <a:cs typeface="Times New Roman" panose="02020603050405020304" pitchFamily="18" charset="0"/>
            </a:endParaRPr>
          </a:p>
          <a:p>
            <a:r>
              <a:rPr lang="zh-TW" altLang="en-US" sz="1400" i="1" smtClean="0">
                <a:solidFill>
                  <a:srgbClr val="FF0000"/>
                </a:solidFill>
                <a:latin typeface="Times New Roman" panose="02020603050405020304" pitchFamily="18" charset="0"/>
                <a:cs typeface="Times New Roman" panose="02020603050405020304" pitchFamily="18" charset="0"/>
              </a:rPr>
              <a:t>L</a:t>
            </a:r>
            <a:r>
              <a:rPr lang="zh-TW" altLang="en-US" sz="1400" i="1">
                <a:solidFill>
                  <a:srgbClr val="FF0000"/>
                </a:solidFill>
                <a:latin typeface="Times New Roman" panose="02020603050405020304" pitchFamily="18" charset="0"/>
                <a:cs typeface="Times New Roman" panose="02020603050405020304" pitchFamily="18" charset="0"/>
              </a:rPr>
              <a:t>ưu ý: Thời gian huấn luyện định kỳ bằng 50% thời gian huấn luyện lần đầu.</a:t>
            </a:r>
          </a:p>
          <a:p>
            <a:r>
              <a:rPr lang="zh-TW" altLang="en-US" sz="1400" i="1">
                <a:solidFill>
                  <a:srgbClr val="FF0000"/>
                </a:solidFill>
                <a:latin typeface="Times New Roman" panose="02020603050405020304" pitchFamily="18" charset="0"/>
                <a:cs typeface="Times New Roman" panose="02020603050405020304" pitchFamily="18" charset="0"/>
              </a:rPr>
              <a:t>Huấn luyện lại: Khi thay đổi công nghệ, loại hóa chất, thay đổi vị trí làm việc, hoặc khi người lao động không đạt yêu cầu kiểm tra.</a:t>
            </a:r>
          </a:p>
          <a:p>
            <a:r>
              <a:rPr lang="zh-TW" altLang="en-US" sz="1400" i="1" smtClean="0">
                <a:latin typeface="Times New Roman" panose="02020603050405020304" pitchFamily="18" charset="0"/>
                <a:cs typeface="Times New Roman" panose="02020603050405020304" pitchFamily="18" charset="0"/>
              </a:rPr>
              <a:t>Hồ sơ lưu trữ: Phải lập và lưu giữ hồ sơ huấn luyện trong </a:t>
            </a:r>
            <a:r>
              <a:rPr lang="zh-TW" altLang="en-US" sz="1400" b="1" i="1" smtClean="0">
                <a:latin typeface="Times New Roman" panose="02020603050405020304" pitchFamily="18" charset="0"/>
                <a:cs typeface="Times New Roman" panose="02020603050405020304" pitchFamily="18" charset="0"/>
              </a:rPr>
              <a:t>03 năm</a:t>
            </a:r>
            <a:r>
              <a:rPr lang="zh-TW" altLang="en-US" sz="1400" i="1" smtClean="0">
                <a:latin typeface="Times New Roman" panose="02020603050405020304" pitchFamily="18" charset="0"/>
                <a:cs typeface="Times New Roman" panose="02020603050405020304" pitchFamily="18" charset="0"/>
              </a:rPr>
              <a:t>, bao gồm: Danh sách học viên, nội dung huấn luyện, kết quả kiểm tra và thông tin về người huấn luyện.</a:t>
            </a:r>
            <a:endParaRPr lang="en-US" altLang="zh-TW" sz="1400" i="1" smtClean="0">
              <a:latin typeface="Times New Roman" panose="02020603050405020304" pitchFamily="18" charset="0"/>
              <a:cs typeface="Times New Roman" panose="02020603050405020304" pitchFamily="18" charset="0"/>
            </a:endParaRPr>
          </a:p>
          <a:p>
            <a:r>
              <a:rPr lang="en-US" altLang="zh-TW" sz="1400" smtClean="0">
                <a:solidFill>
                  <a:srgbClr val="FF0000"/>
                </a:solidFill>
                <a:latin typeface="Times New Roman" panose="02020603050405020304" pitchFamily="18" charset="0"/>
                <a:cs typeface="Times New Roman" panose="02020603050405020304" pitchFamily="18" charset="0"/>
              </a:rPr>
              <a:t>- </a:t>
            </a:r>
            <a:r>
              <a:rPr lang="vi-VN" altLang="zh-TW" sz="1400" smtClean="0">
                <a:solidFill>
                  <a:srgbClr val="FF0000"/>
                </a:solidFill>
                <a:latin typeface="Times New Roman" panose="02020603050405020304" pitchFamily="18" charset="0"/>
                <a:cs typeface="Times New Roman" panose="02020603050405020304" pitchFamily="18" charset="0"/>
              </a:rPr>
              <a:t>Người </a:t>
            </a:r>
            <a:r>
              <a:rPr lang="vi-VN" altLang="zh-TW" sz="1400">
                <a:solidFill>
                  <a:srgbClr val="FF0000"/>
                </a:solidFill>
                <a:latin typeface="Times New Roman" panose="02020603050405020304" pitchFamily="18" charset="0"/>
                <a:cs typeface="Times New Roman" panose="02020603050405020304" pitchFamily="18" charset="0"/>
              </a:rPr>
              <a:t>huấn luyện an toàn chuyên ngành hóa chất theo </a:t>
            </a:r>
            <a:r>
              <a:rPr lang="vi-VN" altLang="zh-TW" sz="1400">
                <a:latin typeface="Times New Roman" panose="02020603050405020304" pitchFamily="18" charset="0"/>
                <a:cs typeface="Times New Roman" panose="02020603050405020304" pitchFamily="18" charset="0"/>
              </a:rPr>
              <a:t>khoản 1, khoản 2 Điều </a:t>
            </a:r>
            <a:r>
              <a:rPr lang="vi-VN" altLang="zh-TW" sz="1400" smtClean="0">
                <a:latin typeface="Times New Roman" panose="02020603050405020304" pitchFamily="18" charset="0"/>
                <a:cs typeface="Times New Roman" panose="02020603050405020304" pitchFamily="18" charset="0"/>
              </a:rPr>
              <a:t>31</a:t>
            </a:r>
            <a:r>
              <a:rPr lang="en-US" altLang="zh-TW" sz="1400" smtClean="0">
                <a:latin typeface="Times New Roman" panose="02020603050405020304" pitchFamily="18" charset="0"/>
                <a:cs typeface="Times New Roman" panose="02020603050405020304" pitchFamily="18" charset="0"/>
              </a:rPr>
              <a:t> </a:t>
            </a:r>
            <a:r>
              <a:rPr lang="zh-TW" altLang="en-US" sz="1400" smtClean="0">
                <a:latin typeface="Times New Roman" panose="02020603050405020304" pitchFamily="18" charset="0"/>
                <a:cs typeface="Times New Roman" panose="02020603050405020304" pitchFamily="18" charset="0"/>
              </a:rPr>
              <a:t>N</a:t>
            </a:r>
            <a:r>
              <a:rPr lang="zh-TW" altLang="en-US" sz="1400">
                <a:latin typeface="Times New Roman" panose="02020603050405020304" pitchFamily="18" charset="0"/>
                <a:cs typeface="Times New Roman" panose="02020603050405020304" pitchFamily="18" charset="0"/>
              </a:rPr>
              <a:t>ghị định số 25/2026/NĐ-C</a:t>
            </a:r>
            <a:r>
              <a:rPr lang="zh-TW" altLang="en-US" sz="1400" smtClean="0">
                <a:latin typeface="Times New Roman" panose="02020603050405020304" pitchFamily="18" charset="0"/>
                <a:cs typeface="Times New Roman" panose="02020603050405020304" pitchFamily="18" charset="0"/>
              </a:rPr>
              <a:t>P</a:t>
            </a:r>
            <a:r>
              <a:rPr lang="en-US" altLang="zh-TW" sz="1400" smtClean="0">
                <a:latin typeface="Times New Roman" panose="02020603050405020304" pitchFamily="18" charset="0"/>
                <a:cs typeface="Times New Roman" panose="02020603050405020304" pitchFamily="18" charset="0"/>
              </a:rPr>
              <a:t>.</a:t>
            </a:r>
            <a:endParaRPr lang="vi-VN" altLang="zh-TW" sz="1400">
              <a:latin typeface="Times New Roman" panose="02020603050405020304" pitchFamily="18" charset="0"/>
              <a:cs typeface="Times New Roman" panose="02020603050405020304" pitchFamily="18" charset="0"/>
            </a:endParaRPr>
          </a:p>
          <a:p>
            <a:r>
              <a:rPr lang="vi-VN" altLang="zh-TW" sz="1400">
                <a:latin typeface="Times New Roman" panose="02020603050405020304" pitchFamily="18" charset="0"/>
                <a:cs typeface="Times New Roman" panose="02020603050405020304" pitchFamily="18" charset="0"/>
              </a:rPr>
              <a:t>1. Đối với trường hợp tổ chức tự thực hiện huấn luyện an toàn chuyên ngành hóa chất, người huấn luyện an toàn chuyên ngành hóa chất phải có bằng cử nhân hoặc tương đương trở lên ngành đào tạo về hóa học thuộc Danh mục quy định tại </a:t>
            </a:r>
            <a:r>
              <a:rPr lang="vi-VN" altLang="zh-TW" sz="1400" b="1">
                <a:latin typeface="Times New Roman" panose="02020603050405020304" pitchFamily="18" charset="0"/>
                <a:cs typeface="Times New Roman" panose="02020603050405020304" pitchFamily="18" charset="0"/>
              </a:rPr>
              <a:t>Phụ lục III </a:t>
            </a:r>
            <a:r>
              <a:rPr lang="zh-TW" altLang="en-US" sz="1400" smtClean="0">
                <a:latin typeface="Times New Roman" panose="02020603050405020304" pitchFamily="18" charset="0"/>
                <a:cs typeface="Times New Roman" panose="02020603050405020304" pitchFamily="18" charset="0"/>
              </a:rPr>
              <a:t>N</a:t>
            </a:r>
            <a:r>
              <a:rPr lang="zh-TW" altLang="en-US" sz="1400">
                <a:latin typeface="Times New Roman" panose="02020603050405020304" pitchFamily="18" charset="0"/>
                <a:cs typeface="Times New Roman" panose="02020603050405020304" pitchFamily="18" charset="0"/>
              </a:rPr>
              <a:t>ghị định số 25/2026/NĐ-C</a:t>
            </a:r>
            <a:r>
              <a:rPr lang="zh-TW" altLang="en-US" sz="1400" smtClean="0">
                <a:latin typeface="Times New Roman" panose="02020603050405020304" pitchFamily="18" charset="0"/>
                <a:cs typeface="Times New Roman" panose="02020603050405020304" pitchFamily="18" charset="0"/>
              </a:rPr>
              <a:t>P</a:t>
            </a:r>
            <a:endParaRPr lang="vi-VN" altLang="zh-TW" sz="1400" b="1">
              <a:latin typeface="Times New Roman" panose="02020603050405020304" pitchFamily="18" charset="0"/>
              <a:cs typeface="Times New Roman" panose="02020603050405020304" pitchFamily="18" charset="0"/>
            </a:endParaRPr>
          </a:p>
          <a:p>
            <a:r>
              <a:rPr lang="vi-VN" altLang="zh-TW" sz="1400">
                <a:latin typeface="Times New Roman" panose="02020603050405020304" pitchFamily="18" charset="0"/>
                <a:cs typeface="Times New Roman" panose="02020603050405020304" pitchFamily="18" charset="0"/>
              </a:rPr>
              <a:t>2. Tổ chức tư vấn huấn luyện an toàn chuyên ngành hóa chất phải có ít nhất 1 người có chứng chỉ tư vấn chuyên ngành hóa chất. </a:t>
            </a:r>
            <a:endParaRPr lang="en-US" altLang="zh-TW" sz="14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7713655"/>
      </p:ext>
    </p:extLst>
  </p:cSld>
  <p:clrMapOvr>
    <a:masterClrMapping/>
  </p:clrMapOvr>
  <p:transition spd="slow" advTm="3000">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93225"/>
            <a:ext cx="12182847" cy="523220"/>
          </a:xfrm>
          <a:prstGeom prst="rect">
            <a:avLst/>
          </a:prstGeom>
          <a:solidFill>
            <a:schemeClr val="accent6">
              <a:lumMod val="50000"/>
            </a:schemeClr>
          </a:solidFill>
          <a:ln>
            <a:noFill/>
          </a:ln>
        </p:spPr>
        <p:txBody>
          <a:bodyPr wrap="square">
            <a:spAutoFit/>
          </a:bodyPr>
          <a:lstStyle/>
          <a:p>
            <a:pPr algn="ctr"/>
            <a:r>
              <a:rPr lang="en-US" altLang="zh-TW" sz="2800" b="1">
                <a:solidFill>
                  <a:schemeClr val="bg1"/>
                </a:solidFill>
                <a:latin typeface="Times New Roman" panose="02020603050405020304" pitchFamily="18" charset="0"/>
                <a:cs typeface="Times New Roman" panose="02020603050405020304" pitchFamily="18" charset="0"/>
              </a:rPr>
              <a:t>5</a:t>
            </a:r>
            <a:r>
              <a:rPr lang="en-US" altLang="zh-TW" sz="2800" b="1" smtClean="0">
                <a:solidFill>
                  <a:schemeClr val="bg1"/>
                </a:solidFill>
                <a:latin typeface="Times New Roman" panose="02020603050405020304" pitchFamily="18" charset="0"/>
                <a:cs typeface="Times New Roman" panose="02020603050405020304" pitchFamily="18" charset="0"/>
              </a:rPr>
              <a:t>. </a:t>
            </a:r>
            <a:r>
              <a:rPr lang="vi-VN" altLang="zh-TW" b="1"/>
              <a:t> </a:t>
            </a:r>
            <a:r>
              <a:rPr lang="vi-VN" altLang="zh-TW" sz="2800" b="1" smtClean="0">
                <a:solidFill>
                  <a:schemeClr val="bg1"/>
                </a:solidFill>
                <a:latin typeface="Times New Roman" panose="02020603050405020304" pitchFamily="18" charset="0"/>
                <a:cs typeface="Times New Roman" panose="02020603050405020304" pitchFamily="18" charset="0"/>
              </a:rPr>
              <a:t>CHỨNG CHỈ TƯ VẤN CHUYÊN NGÀNH HÓA CHẤT</a:t>
            </a:r>
            <a:endParaRPr lang="zh-TW" altLang="en-US" sz="4000" b="1">
              <a:solidFill>
                <a:schemeClr val="bg1"/>
              </a:solidFill>
              <a:latin typeface="Times New Roman" panose="02020603050405020304" pitchFamily="18" charset="0"/>
              <a:cs typeface="Times New Roman" panose="02020603050405020304" pitchFamily="18" charset="0"/>
            </a:endParaRPr>
          </a:p>
        </p:txBody>
      </p:sp>
      <p:sp>
        <p:nvSpPr>
          <p:cNvPr id="8" name="Rectangle 7"/>
          <p:cNvSpPr/>
          <p:nvPr/>
        </p:nvSpPr>
        <p:spPr>
          <a:xfrm>
            <a:off x="402858" y="5022636"/>
            <a:ext cx="11246499" cy="1569660"/>
          </a:xfrm>
          <a:prstGeom prst="rect">
            <a:avLst/>
          </a:prstGeom>
        </p:spPr>
        <p:txBody>
          <a:bodyPr wrap="square">
            <a:spAutoFit/>
          </a:bodyPr>
          <a:lstStyle/>
          <a:p>
            <a:r>
              <a:rPr lang="zh-TW" altLang="en-US" sz="1600" i="1">
                <a:solidFill>
                  <a:srgbClr val="FF0000"/>
                </a:solidFill>
                <a:latin typeface="Times New Roman" panose="02020603050405020304" pitchFamily="18" charset="0"/>
                <a:cs typeface="Times New Roman" panose="02020603050405020304" pitchFamily="18" charset="0"/>
              </a:rPr>
              <a:t>Chứng chỉ tư vấn cấp mới, cấp điều chỉnh có hiệu lực 05 năm kể từ ngày cấp. Đối với chứng chỉ tư vấn của cá nhân nước ngoài, hiệu lực được xác định theo thời hạn còn lại được ghi trong giấy phép lao động hoặc thẻ tạm trú do cơ quan có thẩm quyền cấp nhưng không quá 05 năm.</a:t>
            </a:r>
          </a:p>
          <a:p>
            <a:r>
              <a:rPr lang="zh-TW" altLang="en-US" sz="1600" i="1">
                <a:solidFill>
                  <a:srgbClr val="FF0000"/>
                </a:solidFill>
                <a:latin typeface="Times New Roman" panose="02020603050405020304" pitchFamily="18" charset="0"/>
                <a:cs typeface="Times New Roman" panose="02020603050405020304" pitchFamily="18" charset="0"/>
              </a:rPr>
              <a:t>Thời hạn của chứng chỉ tư vấn cấp lại được xác định theo thời hạn ghi trên chứng chỉ tư vấn được cấp lần gần nhất trước đó.</a:t>
            </a:r>
          </a:p>
          <a:p>
            <a:r>
              <a:rPr lang="zh-TW" altLang="en-US" sz="1600" i="1">
                <a:solidFill>
                  <a:srgbClr val="FF0000"/>
                </a:solidFill>
                <a:latin typeface="Times New Roman" panose="02020603050405020304" pitchFamily="18" charset="0"/>
                <a:cs typeface="Times New Roman" panose="02020603050405020304" pitchFamily="18" charset="0"/>
              </a:rPr>
              <a:t>Chứng chỉ tư vấn quy định tại Mẫu số 01 Phụ lục ban hành kèm theo Nghị định này</a:t>
            </a:r>
            <a:r>
              <a:rPr lang="zh-TW" altLang="en-US" sz="1600" i="1" smtClean="0">
                <a:solidFill>
                  <a:srgbClr val="FF0000"/>
                </a:solidFill>
                <a:latin typeface="Times New Roman" panose="02020603050405020304" pitchFamily="18" charset="0"/>
                <a:cs typeface="Times New Roman" panose="02020603050405020304" pitchFamily="18" charset="0"/>
              </a:rPr>
              <a:t>.</a:t>
            </a:r>
            <a:endParaRPr lang="en-US" altLang="zh-TW" sz="1600" i="1" smtClean="0">
              <a:solidFill>
                <a:srgbClr val="FF0000"/>
              </a:solidFill>
              <a:latin typeface="Times New Roman" panose="02020603050405020304" pitchFamily="18" charset="0"/>
              <a:cs typeface="Times New Roman" panose="02020603050405020304" pitchFamily="18" charset="0"/>
            </a:endParaRPr>
          </a:p>
          <a:p>
            <a:r>
              <a:rPr lang="en-US" altLang="zh-TW" sz="1600" smtClean="0">
                <a:latin typeface="Times New Roman" panose="02020603050405020304" pitchFamily="18" charset="0"/>
                <a:cs typeface="Times New Roman" panose="02020603050405020304" pitchFamily="18" charset="0"/>
              </a:rPr>
              <a:t>+ Nơi cấp: UNND/ Sở công thương cấp  + Phương thực: Dịch vụ công hoặc trực tiếp.</a:t>
            </a:r>
            <a:endParaRPr lang="zh-TW" altLang="en-US" sz="1600">
              <a:latin typeface="Times New Roman" panose="02020603050405020304" pitchFamily="18" charset="0"/>
              <a:cs typeface="Times New Roman" panose="02020603050405020304" pitchFamily="18" charset="0"/>
            </a:endParaRPr>
          </a:p>
        </p:txBody>
      </p:sp>
      <p:sp>
        <p:nvSpPr>
          <p:cNvPr id="9" name="Rectangle 8"/>
          <p:cNvSpPr/>
          <p:nvPr/>
        </p:nvSpPr>
        <p:spPr>
          <a:xfrm>
            <a:off x="402858" y="895940"/>
            <a:ext cx="11246499" cy="4124206"/>
          </a:xfrm>
          <a:prstGeom prst="rect">
            <a:avLst/>
          </a:prstGeom>
          <a:solidFill>
            <a:schemeClr val="accent6">
              <a:lumMod val="60000"/>
              <a:lumOff val="40000"/>
            </a:schemeClr>
          </a:solidFill>
        </p:spPr>
        <p:txBody>
          <a:bodyPr wrap="square">
            <a:spAutoFit/>
          </a:bodyPr>
          <a:lstStyle/>
          <a:p>
            <a:r>
              <a:rPr lang="zh-TW" altLang="en-US" sz="1600" b="1">
                <a:latin typeface="Times New Roman" panose="02020603050405020304" pitchFamily="18" charset="0"/>
                <a:cs typeface="Times New Roman" panose="02020603050405020304" pitchFamily="18" charset="0"/>
              </a:rPr>
              <a:t>Cá nhân hoạt động tư vấn lựa chọn công nghệ, thiết bị đối với dự án hóa chất được cấp chứng chỉ tư vấn chuyên ngành hóa chất khi đáp ứng các điều kiện sau đây</a:t>
            </a:r>
            <a:r>
              <a:rPr lang="zh-TW" altLang="en-US" sz="1600" b="1" smtClean="0">
                <a:latin typeface="Times New Roman" panose="02020603050405020304" pitchFamily="18" charset="0"/>
                <a:cs typeface="Times New Roman" panose="02020603050405020304" pitchFamily="18" charset="0"/>
              </a:rPr>
              <a:t>:</a:t>
            </a:r>
            <a:endParaRPr lang="en-US" altLang="zh-TW" sz="1600" b="1" smtClean="0">
              <a:latin typeface="Times New Roman" panose="02020603050405020304" pitchFamily="18" charset="0"/>
              <a:cs typeface="Times New Roman" panose="02020603050405020304" pitchFamily="18" charset="0"/>
            </a:endParaRPr>
          </a:p>
          <a:p>
            <a:r>
              <a:rPr lang="en-US" altLang="zh-TW" sz="1600" smtClean="0">
                <a:latin typeface="Times New Roman" panose="02020603050405020304" pitchFamily="18" charset="0"/>
                <a:cs typeface="Times New Roman" panose="02020603050405020304" pitchFamily="18" charset="0"/>
              </a:rPr>
              <a:t>+ </a:t>
            </a:r>
            <a:r>
              <a:rPr lang="vi-VN" altLang="zh-TW" sz="1600" smtClean="0">
                <a:latin typeface="Times New Roman" panose="02020603050405020304" pitchFamily="18" charset="0"/>
                <a:cs typeface="Times New Roman" panose="02020603050405020304" pitchFamily="18" charset="0"/>
              </a:rPr>
              <a:t>Có </a:t>
            </a:r>
            <a:r>
              <a:rPr lang="vi-VN" altLang="zh-TW" sz="1600">
                <a:latin typeface="Times New Roman" panose="02020603050405020304" pitchFamily="18" charset="0"/>
                <a:cs typeface="Times New Roman" panose="02020603050405020304" pitchFamily="18" charset="0"/>
              </a:rPr>
              <a:t>bằng cử nhân hoặc tương đương trở lên ngành đào tạo về hóa học thuộc Danh mục quy định tại Phụ lục III ban hành kèm theo Nghị định 25/2026/NĐ-CP </a:t>
            </a:r>
            <a:r>
              <a:rPr lang="vi-VN" altLang="zh-TW" sz="1600" smtClean="0">
                <a:latin typeface="Times New Roman" panose="02020603050405020304" pitchFamily="18" charset="0"/>
                <a:cs typeface="Times New Roman" panose="02020603050405020304" pitchFamily="18" charset="0"/>
              </a:rPr>
              <a:t>;</a:t>
            </a:r>
            <a:r>
              <a:rPr lang="en-US" altLang="zh-TW" sz="1600" smtClean="0">
                <a:latin typeface="Times New Roman" panose="02020603050405020304" pitchFamily="18" charset="0"/>
                <a:cs typeface="Times New Roman" panose="02020603050405020304" pitchFamily="18" charset="0"/>
              </a:rPr>
              <a:t/>
            </a:r>
            <a:br>
              <a:rPr lang="en-US" altLang="zh-TW" sz="1600" smtClean="0">
                <a:latin typeface="Times New Roman" panose="02020603050405020304" pitchFamily="18" charset="0"/>
                <a:cs typeface="Times New Roman" panose="02020603050405020304" pitchFamily="18" charset="0"/>
              </a:rPr>
            </a:br>
            <a:r>
              <a:rPr lang="en-US" altLang="zh-TW" sz="1600" smtClean="0">
                <a:latin typeface="Times New Roman" panose="02020603050405020304" pitchFamily="18" charset="0"/>
                <a:cs typeface="Times New Roman" panose="02020603050405020304" pitchFamily="18" charset="0"/>
              </a:rPr>
              <a:t>1. </a:t>
            </a:r>
            <a:r>
              <a:rPr lang="vi-VN" altLang="zh-TW" sz="1600" smtClean="0">
                <a:latin typeface="Times New Roman" panose="02020603050405020304" pitchFamily="18" charset="0"/>
                <a:cs typeface="Times New Roman" panose="02020603050405020304" pitchFamily="18" charset="0"/>
              </a:rPr>
              <a:t>Đối </a:t>
            </a:r>
            <a:r>
              <a:rPr lang="vi-VN" altLang="zh-TW" sz="1600">
                <a:latin typeface="Times New Roman" panose="02020603050405020304" pitchFamily="18" charset="0"/>
                <a:cs typeface="Times New Roman" panose="02020603050405020304" pitchFamily="18" charset="0"/>
              </a:rPr>
              <a:t>tượng: Cá nhân thực hiện tư vấn lựa chọn công nghệ, thiết bị cho dự án hóa </a:t>
            </a:r>
            <a:r>
              <a:rPr lang="vi-VN" altLang="zh-TW" sz="1600" smtClean="0">
                <a:latin typeface="Times New Roman" panose="02020603050405020304" pitchFamily="18" charset="0"/>
                <a:cs typeface="Times New Roman" panose="02020603050405020304" pitchFamily="18" charset="0"/>
              </a:rPr>
              <a:t>chất.</a:t>
            </a:r>
            <a:r>
              <a:rPr lang="en-US" altLang="zh-TW" sz="1600" smtClean="0">
                <a:latin typeface="Times New Roman" panose="02020603050405020304" pitchFamily="18" charset="0"/>
                <a:cs typeface="Times New Roman" panose="02020603050405020304" pitchFamily="18" charset="0"/>
              </a:rPr>
              <a:t> </a:t>
            </a:r>
            <a:r>
              <a:rPr lang="vi-VN" altLang="zh-TW" sz="1600" smtClean="0">
                <a:latin typeface="Times New Roman" panose="02020603050405020304" pitchFamily="18" charset="0"/>
                <a:cs typeface="Times New Roman" panose="02020603050405020304" pitchFamily="18" charset="0"/>
              </a:rPr>
              <a:t>Phân </a:t>
            </a:r>
            <a:r>
              <a:rPr lang="vi-VN" altLang="zh-TW" sz="1600">
                <a:latin typeface="Times New Roman" panose="02020603050405020304" pitchFamily="18" charset="0"/>
                <a:cs typeface="Times New Roman" panose="02020603050405020304" pitchFamily="18" charset="0"/>
              </a:rPr>
              <a:t>hạng:</a:t>
            </a:r>
          </a:p>
          <a:p>
            <a:r>
              <a:rPr lang="en-US" altLang="zh-TW" sz="1600" smtClean="0">
                <a:latin typeface="Times New Roman" panose="02020603050405020304" pitchFamily="18" charset="0"/>
                <a:cs typeface="Times New Roman" panose="02020603050405020304" pitchFamily="18" charset="0"/>
              </a:rPr>
              <a:t>- </a:t>
            </a:r>
            <a:r>
              <a:rPr lang="vi-VN" altLang="zh-TW" sz="1600" smtClean="0">
                <a:latin typeface="Times New Roman" panose="02020603050405020304" pitchFamily="18" charset="0"/>
                <a:cs typeface="Times New Roman" panose="02020603050405020304" pitchFamily="18" charset="0"/>
              </a:rPr>
              <a:t>Hạng </a:t>
            </a:r>
            <a:r>
              <a:rPr lang="vi-VN" altLang="zh-TW" sz="1600">
                <a:latin typeface="Times New Roman" panose="02020603050405020304" pitchFamily="18" charset="0"/>
                <a:cs typeface="Times New Roman" panose="02020603050405020304" pitchFamily="18" charset="0"/>
              </a:rPr>
              <a:t>A1: Tư vấn cho tất cả các dự án.</a:t>
            </a:r>
          </a:p>
          <a:p>
            <a:r>
              <a:rPr lang="en-US" altLang="zh-TW" sz="1600" smtClean="0">
                <a:latin typeface="Times New Roman" panose="02020603050405020304" pitchFamily="18" charset="0"/>
                <a:cs typeface="Times New Roman" panose="02020603050405020304" pitchFamily="18" charset="0"/>
              </a:rPr>
              <a:t>- </a:t>
            </a:r>
            <a:r>
              <a:rPr lang="vi-VN" altLang="zh-TW" sz="1600" smtClean="0">
                <a:latin typeface="Times New Roman" panose="02020603050405020304" pitchFamily="18" charset="0"/>
                <a:cs typeface="Times New Roman" panose="02020603050405020304" pitchFamily="18" charset="0"/>
              </a:rPr>
              <a:t>Hạng </a:t>
            </a:r>
            <a:r>
              <a:rPr lang="vi-VN" altLang="zh-TW" sz="1600">
                <a:latin typeface="Times New Roman" panose="02020603050405020304" pitchFamily="18" charset="0"/>
                <a:cs typeface="Times New Roman" panose="02020603050405020304" pitchFamily="18" charset="0"/>
              </a:rPr>
              <a:t>A2: Tư vấn cho dự án công trình cấp II trở xuống.</a:t>
            </a:r>
          </a:p>
          <a:p>
            <a:r>
              <a:rPr lang="en-US" altLang="zh-TW" sz="1600" smtClean="0">
                <a:latin typeface="Times New Roman" panose="02020603050405020304" pitchFamily="18" charset="0"/>
                <a:cs typeface="Times New Roman" panose="02020603050405020304" pitchFamily="18" charset="0"/>
              </a:rPr>
              <a:t>- </a:t>
            </a:r>
            <a:r>
              <a:rPr lang="vi-VN" altLang="zh-TW" sz="1600" smtClean="0">
                <a:latin typeface="Times New Roman" panose="02020603050405020304" pitchFamily="18" charset="0"/>
                <a:cs typeface="Times New Roman" panose="02020603050405020304" pitchFamily="18" charset="0"/>
              </a:rPr>
              <a:t>Hạng </a:t>
            </a:r>
            <a:r>
              <a:rPr lang="vi-VN" altLang="zh-TW" sz="1600">
                <a:latin typeface="Times New Roman" panose="02020603050405020304" pitchFamily="18" charset="0"/>
                <a:cs typeface="Times New Roman" panose="02020603050405020304" pitchFamily="18" charset="0"/>
              </a:rPr>
              <a:t>A3: Tư vấn cho dự án công trình cấp III trở xuống (yêu cầu 4 năm kinh nghiệm</a:t>
            </a:r>
            <a:r>
              <a:rPr lang="vi-VN" altLang="zh-TW" sz="1600" smtClean="0">
                <a:latin typeface="Times New Roman" panose="02020603050405020304" pitchFamily="18" charset="0"/>
                <a:cs typeface="Times New Roman" panose="02020603050405020304" pitchFamily="18" charset="0"/>
              </a:rPr>
              <a:t>).</a:t>
            </a:r>
            <a:endParaRPr lang="en-US" altLang="zh-TW" sz="1600" smtClean="0">
              <a:latin typeface="Times New Roman" panose="02020603050405020304" pitchFamily="18" charset="0"/>
              <a:cs typeface="Times New Roman" panose="02020603050405020304" pitchFamily="18" charset="0"/>
            </a:endParaRPr>
          </a:p>
          <a:p>
            <a:r>
              <a:rPr lang="en-US" altLang="zh-TW" sz="1600" smtClean="0">
                <a:latin typeface="Times New Roman" panose="02020603050405020304" pitchFamily="18" charset="0"/>
                <a:cs typeface="Times New Roman" panose="02020603050405020304" pitchFamily="18" charset="0"/>
              </a:rPr>
              <a:t>+ </a:t>
            </a:r>
            <a:r>
              <a:rPr lang="vi-VN" altLang="zh-TW" sz="1600" smtClean="0">
                <a:latin typeface="Times New Roman" panose="02020603050405020304" pitchFamily="18" charset="0"/>
                <a:cs typeface="Times New Roman" panose="02020603050405020304" pitchFamily="18" charset="0"/>
              </a:rPr>
              <a:t>Đối </a:t>
            </a:r>
            <a:r>
              <a:rPr lang="vi-VN" altLang="zh-TW" sz="1600">
                <a:latin typeface="Times New Roman" panose="02020603050405020304" pitchFamily="18" charset="0"/>
                <a:cs typeface="Times New Roman" panose="02020603050405020304" pitchFamily="18" charset="0"/>
              </a:rPr>
              <a:t>với cá nhân đề nghị cấp chứng chỉ Hạng A2: Có thời gian kinh nghiệm tham gia công việc về công nghệ, kỹ thuật hóa học từ 04 năm trở lên; đã thực hiện các công việc liên quan đến tư vấn lựa chọn công nghệ, thiết bị đối với 02 dự án hóa chất có công trình cấp III trở lên</a:t>
            </a:r>
            <a:r>
              <a:rPr lang="vi-VN" altLang="zh-TW" sz="1600" smtClean="0">
                <a:latin typeface="Times New Roman" panose="02020603050405020304" pitchFamily="18" charset="0"/>
                <a:cs typeface="Times New Roman" panose="02020603050405020304" pitchFamily="18" charset="0"/>
              </a:rPr>
              <a:t>;</a:t>
            </a:r>
            <a:endParaRPr lang="en-US" altLang="zh-TW" sz="1600" smtClean="0">
              <a:latin typeface="Times New Roman" panose="02020603050405020304" pitchFamily="18" charset="0"/>
              <a:cs typeface="Times New Roman" panose="02020603050405020304" pitchFamily="18" charset="0"/>
            </a:endParaRPr>
          </a:p>
          <a:p>
            <a:r>
              <a:rPr lang="en-US" altLang="zh-TW" sz="1600" smtClean="0">
                <a:latin typeface="Times New Roman" panose="02020603050405020304" pitchFamily="18" charset="0"/>
                <a:cs typeface="Times New Roman" panose="02020603050405020304" pitchFamily="18" charset="0"/>
              </a:rPr>
              <a:t>+ Đối </a:t>
            </a:r>
            <a:r>
              <a:rPr lang="en-US" altLang="zh-TW" sz="1600">
                <a:latin typeface="Times New Roman" panose="02020603050405020304" pitchFamily="18" charset="0"/>
                <a:cs typeface="Times New Roman" panose="02020603050405020304" pitchFamily="18" charset="0"/>
              </a:rPr>
              <a:t>với cá nhân đề nghị cấp chứng chỉ Hạng A3: Có thời gian kinh nghiệm tham gia công việc về công nghệ, kỹ thuật hóa học từ 04 năm trở lên</a:t>
            </a:r>
            <a:r>
              <a:rPr lang="en-US" altLang="zh-TW" sz="1600" smtClean="0">
                <a:latin typeface="Times New Roman" panose="02020603050405020304" pitchFamily="18" charset="0"/>
                <a:cs typeface="Times New Roman" panose="02020603050405020304" pitchFamily="18" charset="0"/>
              </a:rPr>
              <a:t>.</a:t>
            </a:r>
          </a:p>
          <a:p>
            <a:r>
              <a:rPr lang="vi-VN" altLang="zh-TW" sz="1600">
                <a:latin typeface="Times New Roman" panose="02020603050405020304" pitchFamily="18" charset="0"/>
                <a:cs typeface="Times New Roman" panose="02020603050405020304" pitchFamily="18" charset="0"/>
              </a:rPr>
              <a:t>Trường hợp tham gia hoạt động tư vấn xây dựng đối với dự án hóa chất có công trình cấp III trở xuống: Có kinh nghiệm đảm nhận một trong các vị trí về kỹ thuật, công nghệ, an toàn hóa chất tại các dự án hóa chất từ 02 năm trở lên hoặc từng tham gia hoạt động tư vấn xây dựng đối với dự án hóa chất.</a:t>
            </a:r>
            <a:endParaRPr lang="zh-TW" altLang="en-US" sz="16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94297258"/>
      </p:ext>
    </p:extLst>
  </p:cSld>
  <p:clrMapOvr>
    <a:masterClrMapping/>
  </p:clrMapOvr>
  <p:transition spd="slow" advTm="3000">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93225"/>
            <a:ext cx="12182847" cy="461665"/>
          </a:xfrm>
          <a:prstGeom prst="rect">
            <a:avLst/>
          </a:prstGeom>
          <a:solidFill>
            <a:schemeClr val="accent6">
              <a:lumMod val="50000"/>
            </a:schemeClr>
          </a:solidFill>
          <a:ln>
            <a:noFill/>
          </a:ln>
        </p:spPr>
        <p:txBody>
          <a:bodyPr wrap="square">
            <a:spAutoFit/>
          </a:bodyPr>
          <a:lstStyle/>
          <a:p>
            <a:pPr algn="ctr"/>
            <a:r>
              <a:rPr lang="en-US" altLang="zh-TW" sz="2400" b="1" smtClean="0">
                <a:solidFill>
                  <a:schemeClr val="bg1"/>
                </a:solidFill>
                <a:latin typeface="Times New Roman" panose="02020603050405020304" pitchFamily="18" charset="0"/>
                <a:cs typeface="Times New Roman" panose="02020603050405020304" pitchFamily="18" charset="0"/>
              </a:rPr>
              <a:t>6. </a:t>
            </a:r>
            <a:r>
              <a:rPr lang="vi-VN" altLang="zh-TW" sz="2400" b="1"/>
              <a:t> </a:t>
            </a:r>
            <a:r>
              <a:rPr lang="vi-VN" altLang="zh-TW" sz="2400" b="1">
                <a:solidFill>
                  <a:schemeClr val="bg1"/>
                </a:solidFill>
                <a:latin typeface="Times New Roman" panose="02020603050405020304" pitchFamily="18" charset="0"/>
                <a:cs typeface="Times New Roman" panose="02020603050405020304" pitchFamily="18" charset="0"/>
              </a:rPr>
              <a:t> </a:t>
            </a:r>
            <a:r>
              <a:rPr lang="vi-VN" altLang="zh-TW" sz="2400" b="1" smtClean="0">
                <a:solidFill>
                  <a:schemeClr val="bg1"/>
                </a:solidFill>
                <a:latin typeface="Times New Roman" panose="02020603050405020304" pitchFamily="18" charset="0"/>
                <a:cs typeface="Times New Roman" panose="02020603050405020304" pitchFamily="18" charset="0"/>
              </a:rPr>
              <a:t>PHƯƠNG TIỆN BẢO HỘ VÀ THIẾT BỊ ỨNG PHÓ SỰ CỐ HÓA CHẤT</a:t>
            </a:r>
            <a:endParaRPr lang="zh-TW" altLang="en-US" sz="3600" b="1">
              <a:solidFill>
                <a:schemeClr val="bg1"/>
              </a:solidFill>
              <a:latin typeface="Times New Roman" panose="02020603050405020304" pitchFamily="18" charset="0"/>
              <a:cs typeface="Times New Roman" panose="02020603050405020304" pitchFamily="18" charset="0"/>
            </a:endParaRPr>
          </a:p>
        </p:txBody>
      </p:sp>
      <p:sp>
        <p:nvSpPr>
          <p:cNvPr id="6" name="Rectangle 5"/>
          <p:cNvSpPr/>
          <p:nvPr/>
        </p:nvSpPr>
        <p:spPr>
          <a:xfrm>
            <a:off x="388775" y="914601"/>
            <a:ext cx="11395787" cy="1754326"/>
          </a:xfrm>
          <a:prstGeom prst="rect">
            <a:avLst/>
          </a:prstGeom>
        </p:spPr>
        <p:txBody>
          <a:bodyPr wrap="square">
            <a:spAutoFit/>
          </a:bodyPr>
          <a:lstStyle/>
          <a:p>
            <a:r>
              <a:rPr lang="en-US" altLang="zh-TW" b="1" smtClean="0">
                <a:latin typeface="Times New Roman" panose="02020603050405020304" pitchFamily="18" charset="0"/>
                <a:cs typeface="Times New Roman" panose="02020603050405020304" pitchFamily="18" charset="0"/>
              </a:rPr>
              <a:t>K</a:t>
            </a:r>
            <a:r>
              <a:rPr lang="zh-TW" altLang="en-US" b="1" smtClean="0">
                <a:latin typeface="Times New Roman" panose="02020603050405020304" pitchFamily="18" charset="0"/>
                <a:cs typeface="Times New Roman" panose="02020603050405020304" pitchFamily="18" charset="0"/>
              </a:rPr>
              <a:t>h</a:t>
            </a:r>
            <a:r>
              <a:rPr lang="zh-TW" altLang="en-US" b="1">
                <a:latin typeface="Times New Roman" panose="02020603050405020304" pitchFamily="18" charset="0"/>
                <a:cs typeface="Times New Roman" panose="02020603050405020304" pitchFamily="18" charset="0"/>
              </a:rPr>
              <a:t>ác với Nghị định 113/2017/NĐ-CP chưa làm rõ trách nhiệm và tiêu chuẩn cụ thể thì tại Điều 25 Nghị định 25/2026/NĐ-CP bổ sung yêu cầu về</a:t>
            </a:r>
            <a:r>
              <a:rPr lang="zh-TW" altLang="en-US" b="1" smtClean="0">
                <a:latin typeface="Times New Roman" panose="02020603050405020304" pitchFamily="18" charset="0"/>
                <a:cs typeface="Times New Roman" panose="02020603050405020304" pitchFamily="18" charset="0"/>
              </a:rPr>
              <a:t>:</a:t>
            </a:r>
            <a:endParaRPr lang="en-US" altLang="zh-TW" b="1" smtClean="0">
              <a:latin typeface="Times New Roman" panose="02020603050405020304" pitchFamily="18" charset="0"/>
              <a:cs typeface="Times New Roman" panose="02020603050405020304" pitchFamily="18" charset="0"/>
            </a:endParaRPr>
          </a:p>
          <a:p>
            <a:r>
              <a:rPr lang="en-US" altLang="zh-TW" smtClean="0">
                <a:latin typeface="Times New Roman" panose="02020603050405020304" pitchFamily="18" charset="0"/>
                <a:cs typeface="Times New Roman" panose="02020603050405020304" pitchFamily="18" charset="0"/>
              </a:rPr>
              <a:t>+ </a:t>
            </a:r>
            <a:r>
              <a:rPr lang="vi-VN" altLang="zh-TW" smtClean="0">
                <a:latin typeface="Times New Roman" panose="02020603050405020304" pitchFamily="18" charset="0"/>
                <a:cs typeface="Times New Roman" panose="02020603050405020304" pitchFamily="18" charset="0"/>
              </a:rPr>
              <a:t>Trang </a:t>
            </a:r>
            <a:r>
              <a:rPr lang="vi-VN" altLang="zh-TW">
                <a:latin typeface="Times New Roman" panose="02020603050405020304" pitchFamily="18" charset="0"/>
                <a:cs typeface="Times New Roman" panose="02020603050405020304" pitchFamily="18" charset="0"/>
              </a:rPr>
              <a:t>thiết bị phòng ngừa, ứng phó sự cố hóa chất phải đúng và đủ theo kế hoạch đã được phê duyệt;</a:t>
            </a:r>
          </a:p>
          <a:p>
            <a:r>
              <a:rPr lang="en-US" altLang="zh-TW" smtClean="0">
                <a:latin typeface="Times New Roman" panose="02020603050405020304" pitchFamily="18" charset="0"/>
                <a:cs typeface="Times New Roman" panose="02020603050405020304" pitchFamily="18" charset="0"/>
              </a:rPr>
              <a:t>+ </a:t>
            </a:r>
            <a:r>
              <a:rPr lang="vi-VN" altLang="zh-TW" smtClean="0">
                <a:latin typeface="Times New Roman" panose="02020603050405020304" pitchFamily="18" charset="0"/>
                <a:cs typeface="Times New Roman" panose="02020603050405020304" pitchFamily="18" charset="0"/>
              </a:rPr>
              <a:t>Phương </a:t>
            </a:r>
            <a:r>
              <a:rPr lang="vi-VN" altLang="zh-TW">
                <a:latin typeface="Times New Roman" panose="02020603050405020304" pitchFamily="18" charset="0"/>
                <a:cs typeface="Times New Roman" panose="02020603050405020304" pitchFamily="18" charset="0"/>
              </a:rPr>
              <a:t>tiện bảo hộ cá nhân phải phù hợp với từng loại hóa chất và đáp ứng quy định về an toàn lao động.</a:t>
            </a:r>
          </a:p>
          <a:p>
            <a:r>
              <a:rPr lang="en-US" altLang="zh-TW" smtClean="0">
                <a:latin typeface="Times New Roman" panose="02020603050405020304" pitchFamily="18" charset="0"/>
                <a:cs typeface="Times New Roman" panose="02020603050405020304" pitchFamily="18" charset="0"/>
              </a:rPr>
              <a:t>+ </a:t>
            </a:r>
            <a:r>
              <a:rPr lang="vi-VN" altLang="zh-TW" smtClean="0">
                <a:latin typeface="Times New Roman" panose="02020603050405020304" pitchFamily="18" charset="0"/>
                <a:cs typeface="Times New Roman" panose="02020603050405020304" pitchFamily="18" charset="0"/>
              </a:rPr>
              <a:t>Ngoài </a:t>
            </a:r>
            <a:r>
              <a:rPr lang="vi-VN" altLang="zh-TW">
                <a:latin typeface="Times New Roman" panose="02020603050405020304" pitchFamily="18" charset="0"/>
                <a:cs typeface="Times New Roman" panose="02020603050405020304" pitchFamily="18" charset="0"/>
              </a:rPr>
              <a:t>ra, tổ chức, cá nhân sử dụng hóa chất cho sinh hoạt, tiêu dùng cũng phải tuân thủ hướng dẫn an toàn của nhà sản xuất.</a:t>
            </a:r>
            <a:endParaRPr lang="zh-TW" altLang="en-US">
              <a:latin typeface="Times New Roman" panose="02020603050405020304" pitchFamily="18" charset="0"/>
              <a:cs typeface="Times New Roman" panose="02020603050405020304" pitchFamily="18" charset="0"/>
            </a:endParaRPr>
          </a:p>
        </p:txBody>
      </p:sp>
      <p:sp>
        <p:nvSpPr>
          <p:cNvPr id="7" name="Rectangle 6"/>
          <p:cNvSpPr/>
          <p:nvPr/>
        </p:nvSpPr>
        <p:spPr>
          <a:xfrm>
            <a:off x="388775" y="5625100"/>
            <a:ext cx="6096000" cy="923330"/>
          </a:xfrm>
          <a:prstGeom prst="rect">
            <a:avLst/>
          </a:prstGeom>
        </p:spPr>
        <p:txBody>
          <a:bodyPr>
            <a:spAutoFit/>
          </a:bodyPr>
          <a:lstStyle/>
          <a:p>
            <a:r>
              <a:rPr lang="en-US" altLang="zh-TW" smtClean="0">
                <a:latin typeface="Times New Roman" panose="02020603050405020304" pitchFamily="18" charset="0"/>
                <a:cs typeface="Times New Roman" panose="02020603050405020304" pitchFamily="18" charset="0"/>
              </a:rPr>
              <a:t>Đối tượng trang bị:</a:t>
            </a:r>
          </a:p>
          <a:p>
            <a:r>
              <a:rPr lang="zh-TW" altLang="en-US" smtClean="0">
                <a:latin typeface="Times New Roman" panose="02020603050405020304" pitchFamily="18" charset="0"/>
                <a:cs typeface="Times New Roman" panose="02020603050405020304" pitchFamily="18" charset="0"/>
              </a:rPr>
              <a:t>1</a:t>
            </a:r>
            <a:r>
              <a:rPr lang="zh-TW" altLang="en-US">
                <a:latin typeface="Times New Roman" panose="02020603050405020304" pitchFamily="18" charset="0"/>
                <a:cs typeface="Times New Roman" panose="02020603050405020304" pitchFamily="18" charset="0"/>
              </a:rPr>
              <a:t>. Doanh nghiệp </a:t>
            </a:r>
            <a:r>
              <a:rPr lang="en-US" altLang="zh-TW" smtClean="0">
                <a:latin typeface="Times New Roman" panose="02020603050405020304" pitchFamily="18" charset="0"/>
                <a:cs typeface="Times New Roman" panose="02020603050405020304" pitchFamily="18" charset="0"/>
              </a:rPr>
              <a:t>hoạt động hóa chất </a:t>
            </a:r>
            <a:r>
              <a:rPr lang="zh-TW" altLang="en-US" smtClean="0">
                <a:latin typeface="Times New Roman" panose="02020603050405020304" pitchFamily="18" charset="0"/>
                <a:cs typeface="Times New Roman" panose="02020603050405020304" pitchFamily="18" charset="0"/>
              </a:rPr>
              <a:t>t</a:t>
            </a:r>
            <a:r>
              <a:rPr lang="zh-TW" altLang="en-US">
                <a:latin typeface="Times New Roman" panose="02020603050405020304" pitchFamily="18" charset="0"/>
                <a:cs typeface="Times New Roman" panose="02020603050405020304" pitchFamily="18" charset="0"/>
              </a:rPr>
              <a:t>rang bị</a:t>
            </a:r>
          </a:p>
          <a:p>
            <a:r>
              <a:rPr lang="zh-TW" altLang="en-US">
                <a:latin typeface="Times New Roman" panose="02020603050405020304" pitchFamily="18" charset="0"/>
                <a:cs typeface="Times New Roman" panose="02020603050405020304" pitchFamily="18" charset="0"/>
              </a:rPr>
              <a:t>2. Đơn vị huấn luyện trang bị</a:t>
            </a:r>
          </a:p>
        </p:txBody>
      </p:sp>
      <p:pic>
        <p:nvPicPr>
          <p:cNvPr id="8" name="Picture 6" descr="Giới Thiệu Một Số Biển Báo Hóa Chất độc Hại Bạn Nên Biết"/>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9079" b="7077"/>
          <a:stretch/>
        </p:blipFill>
        <p:spPr bwMode="auto">
          <a:xfrm>
            <a:off x="6436132" y="2668927"/>
            <a:ext cx="5348430" cy="25224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ác Trang Thiết Bị Bảo Hộ Cần Thiết Cho Công Nhân Ngành Hóa Chất"/>
          <p:cNvPicPr>
            <a:picLocks noChangeAspect="1" noChangeArrowheads="1"/>
          </p:cNvPicPr>
          <p:nvPr/>
        </p:nvPicPr>
        <p:blipFill rotWithShape="1">
          <a:blip r:embed="rId3">
            <a:extLst>
              <a:ext uri="{28A0092B-C50C-407E-A947-70E740481C1C}">
                <a14:useLocalDpi xmlns:a14="http://schemas.microsoft.com/office/drawing/2010/main" val="0"/>
              </a:ext>
            </a:extLst>
          </a:blip>
          <a:srcRect l="35705"/>
          <a:stretch/>
        </p:blipFill>
        <p:spPr bwMode="auto">
          <a:xfrm>
            <a:off x="2649895" y="2506662"/>
            <a:ext cx="2807016" cy="3118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473653"/>
      </p:ext>
    </p:extLst>
  </p:cSld>
  <p:clrMapOvr>
    <a:masterClrMapping/>
  </p:clrMapOvr>
  <p:transition spd="slow" advTm="3000">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193225"/>
            <a:ext cx="12182847" cy="461665"/>
          </a:xfrm>
          <a:prstGeom prst="rect">
            <a:avLst/>
          </a:prstGeom>
          <a:solidFill>
            <a:schemeClr val="accent6">
              <a:lumMod val="50000"/>
            </a:schemeClr>
          </a:solidFill>
          <a:ln>
            <a:noFill/>
          </a:ln>
        </p:spPr>
        <p:txBody>
          <a:bodyPr wrap="square">
            <a:spAutoFit/>
          </a:bodyPr>
          <a:lstStyle/>
          <a:p>
            <a:pPr algn="ctr"/>
            <a:r>
              <a:rPr lang="en-US" altLang="zh-TW" sz="2400" b="1">
                <a:solidFill>
                  <a:schemeClr val="bg1"/>
                </a:solidFill>
                <a:latin typeface="Times New Roman" panose="02020603050405020304" pitchFamily="18" charset="0"/>
                <a:cs typeface="Times New Roman" panose="02020603050405020304" pitchFamily="18" charset="0"/>
              </a:rPr>
              <a:t>7</a:t>
            </a:r>
            <a:r>
              <a:rPr lang="en-US" altLang="zh-TW" sz="2400" b="1" smtClean="0">
                <a:solidFill>
                  <a:schemeClr val="bg1"/>
                </a:solidFill>
                <a:latin typeface="Times New Roman" panose="02020603050405020304" pitchFamily="18" charset="0"/>
                <a:cs typeface="Times New Roman" panose="02020603050405020304" pitchFamily="18" charset="0"/>
              </a:rPr>
              <a:t>. </a:t>
            </a:r>
            <a:r>
              <a:rPr lang="vi-VN" altLang="zh-TW" sz="2400" b="1"/>
              <a:t> </a:t>
            </a:r>
            <a:r>
              <a:rPr lang="vi-VN" altLang="zh-TW" sz="2400" b="1" smtClean="0">
                <a:solidFill>
                  <a:schemeClr val="bg1"/>
                </a:solidFill>
                <a:latin typeface="Times New Roman" panose="02020603050405020304" pitchFamily="18" charset="0"/>
                <a:cs typeface="Times New Roman" panose="02020603050405020304" pitchFamily="18" charset="0"/>
              </a:rPr>
              <a:t>HỒ SƠ ĐĂNG KÝ HÓA CHẤT MỚI</a:t>
            </a:r>
            <a:endParaRPr lang="vi-VN" altLang="zh-TW" sz="2400" b="1">
              <a:solidFill>
                <a:schemeClr val="bg1"/>
              </a:solidFill>
              <a:latin typeface="Times New Roman" panose="02020603050405020304" pitchFamily="18" charset="0"/>
              <a:cs typeface="Times New Roman" panose="02020603050405020304" pitchFamily="18" charset="0"/>
            </a:endParaRPr>
          </a:p>
        </p:txBody>
      </p:sp>
      <p:sp>
        <p:nvSpPr>
          <p:cNvPr id="9" name="Rectangle 8"/>
          <p:cNvSpPr/>
          <p:nvPr/>
        </p:nvSpPr>
        <p:spPr>
          <a:xfrm>
            <a:off x="633014" y="823069"/>
            <a:ext cx="10916817" cy="5632311"/>
          </a:xfrm>
          <a:prstGeom prst="rect">
            <a:avLst/>
          </a:prstGeom>
          <a:solidFill>
            <a:schemeClr val="accent1">
              <a:lumMod val="20000"/>
              <a:lumOff val="80000"/>
            </a:schemeClr>
          </a:solidFill>
        </p:spPr>
        <p:txBody>
          <a:bodyPr wrap="square">
            <a:spAutoFit/>
          </a:bodyPr>
          <a:lstStyle/>
          <a:p>
            <a:r>
              <a:rPr lang="zh-TW" altLang="en-US" b="1">
                <a:latin typeface="Times New Roman" panose="02020603050405020304" pitchFamily="18" charset="0"/>
                <a:cs typeface="Times New Roman" panose="02020603050405020304" pitchFamily="18" charset="0"/>
              </a:rPr>
              <a:t>1. Hồ sơ đăng ký hóa chất mới bao gồm:</a:t>
            </a:r>
          </a:p>
          <a:p>
            <a:r>
              <a:rPr lang="zh-TW" altLang="en-US">
                <a:latin typeface="Times New Roman" panose="02020603050405020304" pitchFamily="18" charset="0"/>
                <a:cs typeface="Times New Roman" panose="02020603050405020304" pitchFamily="18" charset="0"/>
              </a:rPr>
              <a:t>- Văn bản đăng ký hóa chất mới;</a:t>
            </a:r>
          </a:p>
          <a:p>
            <a:r>
              <a:rPr lang="zh-TW" altLang="en-US">
                <a:latin typeface="Times New Roman" panose="02020603050405020304" pitchFamily="18" charset="0"/>
                <a:cs typeface="Times New Roman" panose="02020603050405020304" pitchFamily="18" charset="0"/>
              </a:rPr>
              <a:t>- Kết quả đánh giá hóa chất mới bao gồm thông tin về tính chất vật lý, hóa học và đặc tính nguy hiểm của hóa chất được cung cấp bởi tổ chức đánh giá hóa chất mới quy định tại Điều 21 Luật Hóa chất 2025.</a:t>
            </a:r>
          </a:p>
          <a:p>
            <a:r>
              <a:rPr lang="zh-TW" altLang="en-US" b="1">
                <a:latin typeface="Times New Roman" panose="02020603050405020304" pitchFamily="18" charset="0"/>
                <a:cs typeface="Times New Roman" panose="02020603050405020304" pitchFamily="18" charset="0"/>
              </a:rPr>
              <a:t>2. Trường hợp đăng ký hóa chất mới thuộc các Danh mục đã được Việt Nam công nhận tại khoản 5 Điều 23 Nghị định 26/2026/NĐ-CP, tổ chức, cá nhân sản xuất, nhập khẩu hóa chất mới gửi hồ sơ đăng ký gồm:</a:t>
            </a:r>
          </a:p>
          <a:p>
            <a:r>
              <a:rPr lang="zh-TW" altLang="en-US">
                <a:latin typeface="Times New Roman" panose="02020603050405020304" pitchFamily="18" charset="0"/>
                <a:cs typeface="Times New Roman" panose="02020603050405020304" pitchFamily="18" charset="0"/>
              </a:rPr>
              <a:t>- Văn bản đăng ký hóa chất mới;</a:t>
            </a:r>
          </a:p>
          <a:p>
            <a:r>
              <a:rPr lang="zh-TW" altLang="en-US">
                <a:latin typeface="Times New Roman" panose="02020603050405020304" pitchFamily="18" charset="0"/>
                <a:cs typeface="Times New Roman" panose="02020603050405020304" pitchFamily="18" charset="0"/>
              </a:rPr>
              <a:t>- Báo cáo tóm tắt đánh giá hóa chất kèm theo mã số CAS hoặc số UN của hóa chất mới ở hai danh mục hóa chất nước ngoài;</a:t>
            </a:r>
          </a:p>
          <a:p>
            <a:pPr marL="285750" indent="-285750">
              <a:buFontTx/>
              <a:buChar char="-"/>
            </a:pPr>
            <a:r>
              <a:rPr lang="zh-TW" altLang="en-US" smtClean="0">
                <a:latin typeface="Times New Roman" panose="02020603050405020304" pitchFamily="18" charset="0"/>
                <a:cs typeface="Times New Roman" panose="02020603050405020304" pitchFamily="18" charset="0"/>
              </a:rPr>
              <a:t>H</a:t>
            </a:r>
            <a:r>
              <a:rPr lang="zh-TW" altLang="en-US">
                <a:latin typeface="Times New Roman" panose="02020603050405020304" pitchFamily="18" charset="0"/>
                <a:cs typeface="Times New Roman" panose="02020603050405020304" pitchFamily="18" charset="0"/>
              </a:rPr>
              <a:t>ồ sơ chứng minh hóa chất đã được đưa vào lưu thông trên thị trường (báo cáo về khối lượng sản xuất, kinh doanh)</a:t>
            </a:r>
            <a:r>
              <a:rPr lang="zh-TW" altLang="en-US" smtClean="0">
                <a:latin typeface="Times New Roman" panose="02020603050405020304" pitchFamily="18" charset="0"/>
                <a:cs typeface="Times New Roman" panose="02020603050405020304" pitchFamily="18" charset="0"/>
              </a:rPr>
              <a:t>.</a:t>
            </a:r>
            <a:endParaRPr lang="en-US" altLang="zh-TW" smtClean="0">
              <a:latin typeface="Times New Roman" panose="02020603050405020304" pitchFamily="18" charset="0"/>
              <a:cs typeface="Times New Roman" panose="02020603050405020304" pitchFamily="18" charset="0"/>
            </a:endParaRPr>
          </a:p>
          <a:p>
            <a:r>
              <a:rPr lang="en-US" altLang="zh-TW" b="1" smtClean="0">
                <a:latin typeface="Times New Roman" panose="02020603050405020304" pitchFamily="18" charset="0"/>
                <a:cs typeface="Times New Roman" panose="02020603050405020304" pitchFamily="18" charset="0"/>
              </a:rPr>
              <a:t>3. Trình </a:t>
            </a:r>
            <a:r>
              <a:rPr lang="en-US" altLang="zh-TW" b="1">
                <a:latin typeface="Times New Roman" panose="02020603050405020304" pitchFamily="18" charset="0"/>
                <a:cs typeface="Times New Roman" panose="02020603050405020304" pitchFamily="18" charset="0"/>
              </a:rPr>
              <a:t>tự thủ tục đăng ký hóa chất </a:t>
            </a:r>
            <a:r>
              <a:rPr lang="en-US" altLang="zh-TW" b="1" smtClean="0">
                <a:latin typeface="Times New Roman" panose="02020603050405020304" pitchFamily="18" charset="0"/>
                <a:cs typeface="Times New Roman" panose="02020603050405020304" pitchFamily="18" charset="0"/>
              </a:rPr>
              <a:t>mới:</a:t>
            </a:r>
          </a:p>
          <a:p>
            <a:r>
              <a:rPr lang="vi-VN" altLang="zh-TW">
                <a:latin typeface="Times New Roman" panose="02020603050405020304" pitchFamily="18" charset="0"/>
                <a:cs typeface="Times New Roman" panose="02020603050405020304" pitchFamily="18" charset="0"/>
              </a:rPr>
              <a:t>- Thời hạn thẩm định, xác nhận là 90 ngày làm việc kể từ ngày cơ quan tiếp nhận hồ sơ nhận đủ hồ sơ hợp lệ, không bao gồm thời gian tổ chức, cá nhân phải hoàn chỉnh hồ sơ theo quy định tại khoản 1, khoản 2 Điều 23 Nghị định 26/2026/NĐ-CP;</a:t>
            </a:r>
          </a:p>
          <a:p>
            <a:r>
              <a:rPr lang="vi-VN" altLang="zh-TW">
                <a:latin typeface="Times New Roman" panose="02020603050405020304" pitchFamily="18" charset="0"/>
                <a:cs typeface="Times New Roman" panose="02020603050405020304" pitchFamily="18" charset="0"/>
              </a:rPr>
              <a:t>- Tổ chức, cá nhân đề nghị đăng ký hóa chất mới lập 01 bộ hồ sơ gửi cơ quan thẩm định qua đường bưu điện hoặc gửi trực tiếp hoặc qua hệ thống dịch vụ công trực tuyến;</a:t>
            </a:r>
          </a:p>
          <a:p>
            <a:r>
              <a:rPr lang="vi-VN" altLang="zh-TW">
                <a:latin typeface="Times New Roman" panose="02020603050405020304" pitchFamily="18" charset="0"/>
                <a:cs typeface="Times New Roman" panose="02020603050405020304" pitchFamily="18" charset="0"/>
              </a:rPr>
              <a:t>- Trường hợp hồ sơ chưa đầy đủ và hợp lệ, trong thời gian 03 ngày làm việc, kể từ ngày tiếp nhận hồ sơ, cơ quan thẩm định thông báo để tổ chức, cá nhân bổ sung, hoàn chỉnh hồ sơ</a:t>
            </a:r>
            <a:r>
              <a:rPr lang="vi-VN" altLang="zh-TW" smtClean="0">
                <a:latin typeface="Times New Roman" panose="02020603050405020304" pitchFamily="18" charset="0"/>
                <a:cs typeface="Times New Roman" panose="02020603050405020304" pitchFamily="18" charset="0"/>
              </a:rPr>
              <a:t>;</a:t>
            </a:r>
            <a:endParaRPr lang="zh-TW" altLang="en-US">
              <a:latin typeface="Times New Roman" panose="02020603050405020304" pitchFamily="18" charset="0"/>
              <a:cs typeface="Times New Roman" panose="02020603050405020304" pitchFamily="18" charset="0"/>
            </a:endParaRPr>
          </a:p>
          <a:p>
            <a:r>
              <a:rPr lang="zh-TW" altLang="en-US" i="1">
                <a:solidFill>
                  <a:srgbClr val="FF0000"/>
                </a:solidFill>
                <a:latin typeface="Times New Roman" panose="02020603050405020304" pitchFamily="18" charset="0"/>
                <a:cs typeface="Times New Roman" panose="02020603050405020304" pitchFamily="18" charset="0"/>
              </a:rPr>
              <a:t>*LƯU Ý: Bộ Công Thương là cơ quan có thẩm quyền tiếp nhận, thẩm định hồ sơ đăng ký hóa chất mới.</a:t>
            </a:r>
          </a:p>
        </p:txBody>
      </p:sp>
    </p:spTree>
    <p:extLst>
      <p:ext uri="{BB962C8B-B14F-4D97-AF65-F5344CB8AC3E}">
        <p14:creationId xmlns:p14="http://schemas.microsoft.com/office/powerpoint/2010/main" val="3069346169"/>
      </p:ext>
    </p:extLst>
  </p:cSld>
  <p:clrMapOvr>
    <a:masterClrMapping/>
  </p:clrMapOvr>
  <p:transition spd="slow" advTm="3000">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93225"/>
            <a:ext cx="12182847" cy="461665"/>
          </a:xfrm>
          <a:prstGeom prst="rect">
            <a:avLst/>
          </a:prstGeom>
          <a:solidFill>
            <a:schemeClr val="accent6">
              <a:lumMod val="50000"/>
            </a:schemeClr>
          </a:solidFill>
          <a:ln>
            <a:noFill/>
          </a:ln>
        </p:spPr>
        <p:txBody>
          <a:bodyPr wrap="square">
            <a:spAutoFit/>
          </a:bodyPr>
          <a:lstStyle/>
          <a:p>
            <a:pPr algn="ctr"/>
            <a:r>
              <a:rPr lang="en-US" altLang="zh-TW" sz="2400" b="1" smtClean="0">
                <a:solidFill>
                  <a:schemeClr val="bg1"/>
                </a:solidFill>
                <a:latin typeface="Times New Roman" panose="02020603050405020304" pitchFamily="18" charset="0"/>
                <a:cs typeface="Times New Roman" panose="02020603050405020304" pitchFamily="18" charset="0"/>
              </a:rPr>
              <a:t>8. </a:t>
            </a:r>
            <a:r>
              <a:rPr lang="vi-VN" altLang="zh-TW" sz="2400" b="1"/>
              <a:t> </a:t>
            </a:r>
            <a:r>
              <a:rPr lang="en-US" altLang="zh-TW" sz="2400" b="1" smtClean="0">
                <a:solidFill>
                  <a:schemeClr val="bg1"/>
                </a:solidFill>
                <a:latin typeface="Times New Roman" panose="02020603050405020304" pitchFamily="18" charset="0"/>
                <a:cs typeface="Times New Roman" panose="02020603050405020304" pitchFamily="18" charset="0"/>
              </a:rPr>
              <a:t>THỦ TỤC HÀNH CHÍNH CẤP MỚI</a:t>
            </a:r>
            <a:endParaRPr lang="vi-VN" altLang="zh-TW" sz="2400" b="1">
              <a:solidFill>
                <a:schemeClr val="bg1"/>
              </a:solidFill>
              <a:latin typeface="Times New Roman" panose="02020603050405020304" pitchFamily="18" charset="0"/>
              <a:cs typeface="Times New Roman" panose="02020603050405020304"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388197594"/>
              </p:ext>
            </p:extLst>
          </p:nvPr>
        </p:nvGraphicFramePr>
        <p:xfrm>
          <a:off x="435527" y="893241"/>
          <a:ext cx="4864163" cy="5256639"/>
        </p:xfrm>
        <a:graphic>
          <a:graphicData uri="http://schemas.openxmlformats.org/drawingml/2006/table">
            <a:tbl>
              <a:tblPr firstRow="1" firstCol="1" lastRow="1" lastCol="1" bandRow="1" bandCol="1">
                <a:tableStyleId>{5C22544A-7EE6-4342-B048-85BDC9FD1C3A}</a:tableStyleId>
              </a:tblPr>
              <a:tblGrid>
                <a:gridCol w="396882">
                  <a:extLst>
                    <a:ext uri="{9D8B030D-6E8A-4147-A177-3AD203B41FA5}">
                      <a16:colId xmlns:a16="http://schemas.microsoft.com/office/drawing/2014/main" val="2866266478"/>
                    </a:ext>
                  </a:extLst>
                </a:gridCol>
                <a:gridCol w="2675612">
                  <a:extLst>
                    <a:ext uri="{9D8B030D-6E8A-4147-A177-3AD203B41FA5}">
                      <a16:colId xmlns:a16="http://schemas.microsoft.com/office/drawing/2014/main" val="2175857816"/>
                    </a:ext>
                  </a:extLst>
                </a:gridCol>
                <a:gridCol w="1791669">
                  <a:extLst>
                    <a:ext uri="{9D8B030D-6E8A-4147-A177-3AD203B41FA5}">
                      <a16:colId xmlns:a16="http://schemas.microsoft.com/office/drawing/2014/main" val="798661419"/>
                    </a:ext>
                  </a:extLst>
                </a:gridCol>
              </a:tblGrid>
              <a:tr h="241301">
                <a:tc>
                  <a:txBody>
                    <a:bodyPr/>
                    <a:lstStyle/>
                    <a:p>
                      <a:pPr marL="6350" marR="635" algn="ctr">
                        <a:spcBef>
                          <a:spcPts val="440"/>
                        </a:spcBef>
                        <a:spcAft>
                          <a:spcPts val="0"/>
                        </a:spcAft>
                      </a:pPr>
                      <a:r>
                        <a:rPr lang="vi-VN" sz="1100" spc="-25">
                          <a:solidFill>
                            <a:schemeClr val="tx1"/>
                          </a:solidFill>
                          <a:effectLst/>
                          <a:latin typeface="Times New Roman" panose="02020603050405020304" pitchFamily="18" charset="0"/>
                          <a:cs typeface="Times New Roman" panose="02020603050405020304" pitchFamily="18" charset="0"/>
                        </a:rPr>
                        <a:t>STT</a:t>
                      </a:r>
                      <a:endParaRPr lang="zh-TW" sz="9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856615">
                        <a:spcBef>
                          <a:spcPts val="440"/>
                        </a:spcBef>
                        <a:spcAft>
                          <a:spcPts val="0"/>
                        </a:spcAft>
                      </a:pPr>
                      <a:r>
                        <a:rPr lang="vi-VN" sz="1100">
                          <a:solidFill>
                            <a:schemeClr val="tx1"/>
                          </a:solidFill>
                          <a:effectLst/>
                          <a:latin typeface="Times New Roman" panose="02020603050405020304" pitchFamily="18" charset="0"/>
                          <a:cs typeface="Times New Roman" panose="02020603050405020304" pitchFamily="18" charset="0"/>
                        </a:rPr>
                        <a:t>Tên</a:t>
                      </a:r>
                      <a:r>
                        <a:rPr lang="vi-VN" sz="1100" spc="-20">
                          <a:solidFill>
                            <a:schemeClr val="tx1"/>
                          </a:solidFill>
                          <a:effectLst/>
                          <a:latin typeface="Times New Roman" panose="02020603050405020304" pitchFamily="18" charset="0"/>
                          <a:cs typeface="Times New Roman" panose="02020603050405020304" pitchFamily="18" charset="0"/>
                        </a:rPr>
                        <a:t> </a:t>
                      </a:r>
                      <a:r>
                        <a:rPr lang="vi-VN" sz="1100">
                          <a:solidFill>
                            <a:schemeClr val="tx1"/>
                          </a:solidFill>
                          <a:effectLst/>
                          <a:latin typeface="Times New Roman" panose="02020603050405020304" pitchFamily="18" charset="0"/>
                          <a:cs typeface="Times New Roman" panose="02020603050405020304" pitchFamily="18" charset="0"/>
                        </a:rPr>
                        <a:t>thủ</a:t>
                      </a:r>
                      <a:r>
                        <a:rPr lang="vi-VN" sz="1100" spc="-10">
                          <a:solidFill>
                            <a:schemeClr val="tx1"/>
                          </a:solidFill>
                          <a:effectLst/>
                          <a:latin typeface="Times New Roman" panose="02020603050405020304" pitchFamily="18" charset="0"/>
                          <a:cs typeface="Times New Roman" panose="02020603050405020304" pitchFamily="18" charset="0"/>
                        </a:rPr>
                        <a:t> </a:t>
                      </a:r>
                      <a:r>
                        <a:rPr lang="vi-VN" sz="1100">
                          <a:solidFill>
                            <a:schemeClr val="tx1"/>
                          </a:solidFill>
                          <a:effectLst/>
                          <a:latin typeface="Times New Roman" panose="02020603050405020304" pitchFamily="18" charset="0"/>
                          <a:cs typeface="Times New Roman" panose="02020603050405020304" pitchFamily="18" charset="0"/>
                        </a:rPr>
                        <a:t>tục</a:t>
                      </a:r>
                      <a:r>
                        <a:rPr lang="vi-VN" sz="1100" spc="-10">
                          <a:solidFill>
                            <a:schemeClr val="tx1"/>
                          </a:solidFill>
                          <a:effectLst/>
                          <a:latin typeface="Times New Roman" panose="02020603050405020304" pitchFamily="18" charset="0"/>
                          <a:cs typeface="Times New Roman" panose="02020603050405020304" pitchFamily="18" charset="0"/>
                        </a:rPr>
                        <a:t> </a:t>
                      </a:r>
                      <a:r>
                        <a:rPr lang="vi-VN" sz="1100">
                          <a:solidFill>
                            <a:schemeClr val="tx1"/>
                          </a:solidFill>
                          <a:effectLst/>
                          <a:latin typeface="Times New Roman" panose="02020603050405020304" pitchFamily="18" charset="0"/>
                          <a:cs typeface="Times New Roman" panose="02020603050405020304" pitchFamily="18" charset="0"/>
                        </a:rPr>
                        <a:t>hành</a:t>
                      </a:r>
                      <a:r>
                        <a:rPr lang="vi-VN" sz="1100" spc="-10">
                          <a:solidFill>
                            <a:schemeClr val="tx1"/>
                          </a:solidFill>
                          <a:effectLst/>
                          <a:latin typeface="Times New Roman" panose="02020603050405020304" pitchFamily="18" charset="0"/>
                          <a:cs typeface="Times New Roman" panose="02020603050405020304" pitchFamily="18" charset="0"/>
                        </a:rPr>
                        <a:t> chính</a:t>
                      </a:r>
                      <a:endParaRPr lang="zh-TW" sz="9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03225">
                        <a:spcBef>
                          <a:spcPts val="440"/>
                        </a:spcBef>
                        <a:spcAft>
                          <a:spcPts val="0"/>
                        </a:spcAft>
                      </a:pPr>
                      <a:r>
                        <a:rPr lang="vi-VN" sz="1100">
                          <a:solidFill>
                            <a:schemeClr val="tx1"/>
                          </a:solidFill>
                          <a:effectLst/>
                          <a:latin typeface="Times New Roman" panose="02020603050405020304" pitchFamily="18" charset="0"/>
                          <a:cs typeface="Times New Roman" panose="02020603050405020304" pitchFamily="18" charset="0"/>
                        </a:rPr>
                        <a:t>Cách</a:t>
                      </a:r>
                      <a:r>
                        <a:rPr lang="vi-VN" sz="1100" spc="-20">
                          <a:solidFill>
                            <a:schemeClr val="tx1"/>
                          </a:solidFill>
                          <a:effectLst/>
                          <a:latin typeface="Times New Roman" panose="02020603050405020304" pitchFamily="18" charset="0"/>
                          <a:cs typeface="Times New Roman" panose="02020603050405020304" pitchFamily="18" charset="0"/>
                        </a:rPr>
                        <a:t> </a:t>
                      </a:r>
                      <a:r>
                        <a:rPr lang="vi-VN" sz="1100">
                          <a:solidFill>
                            <a:schemeClr val="tx1"/>
                          </a:solidFill>
                          <a:effectLst/>
                          <a:latin typeface="Times New Roman" panose="02020603050405020304" pitchFamily="18" charset="0"/>
                          <a:cs typeface="Times New Roman" panose="02020603050405020304" pitchFamily="18" charset="0"/>
                        </a:rPr>
                        <a:t>thức</a:t>
                      </a:r>
                      <a:r>
                        <a:rPr lang="vi-VN" sz="1100" spc="-20">
                          <a:solidFill>
                            <a:schemeClr val="tx1"/>
                          </a:solidFill>
                          <a:effectLst/>
                          <a:latin typeface="Times New Roman" panose="02020603050405020304" pitchFamily="18" charset="0"/>
                          <a:cs typeface="Times New Roman" panose="02020603050405020304" pitchFamily="18" charset="0"/>
                        </a:rPr>
                        <a:t> </a:t>
                      </a:r>
                      <a:r>
                        <a:rPr lang="vi-VN" sz="1100">
                          <a:solidFill>
                            <a:schemeClr val="tx1"/>
                          </a:solidFill>
                          <a:effectLst/>
                          <a:latin typeface="Times New Roman" panose="02020603050405020304" pitchFamily="18" charset="0"/>
                          <a:cs typeface="Times New Roman" panose="02020603050405020304" pitchFamily="18" charset="0"/>
                        </a:rPr>
                        <a:t>tiếp</a:t>
                      </a:r>
                      <a:r>
                        <a:rPr lang="vi-VN" sz="1100" spc="-20">
                          <a:solidFill>
                            <a:schemeClr val="tx1"/>
                          </a:solidFill>
                          <a:effectLst/>
                          <a:latin typeface="Times New Roman" panose="02020603050405020304" pitchFamily="18" charset="0"/>
                          <a:cs typeface="Times New Roman" panose="02020603050405020304" pitchFamily="18" charset="0"/>
                        </a:rPr>
                        <a:t> nhận</a:t>
                      </a:r>
                      <a:endParaRPr lang="zh-TW" sz="9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1858937"/>
                  </a:ext>
                </a:extLst>
              </a:tr>
              <a:tr h="224454">
                <a:tc gridSpan="3">
                  <a:txBody>
                    <a:bodyPr/>
                    <a:lstStyle/>
                    <a:p>
                      <a:pPr marL="68580">
                        <a:spcBef>
                          <a:spcPts val="355"/>
                        </a:spcBef>
                        <a:spcAft>
                          <a:spcPts val="0"/>
                        </a:spcAft>
                      </a:pPr>
                      <a:r>
                        <a:rPr lang="vi-VN" sz="1100">
                          <a:solidFill>
                            <a:schemeClr val="tx1"/>
                          </a:solidFill>
                          <a:effectLst/>
                          <a:latin typeface="Times New Roman" panose="02020603050405020304" pitchFamily="18" charset="0"/>
                          <a:cs typeface="Times New Roman" panose="02020603050405020304" pitchFamily="18" charset="0"/>
                        </a:rPr>
                        <a:t>I.</a:t>
                      </a:r>
                      <a:r>
                        <a:rPr lang="vi-VN" sz="1100" spc="-20">
                          <a:solidFill>
                            <a:schemeClr val="tx1"/>
                          </a:solidFill>
                          <a:effectLst/>
                          <a:latin typeface="Times New Roman" panose="02020603050405020304" pitchFamily="18" charset="0"/>
                          <a:cs typeface="Times New Roman" panose="02020603050405020304" pitchFamily="18" charset="0"/>
                        </a:rPr>
                        <a:t> </a:t>
                      </a:r>
                      <a:r>
                        <a:rPr lang="vi-VN" sz="1100">
                          <a:solidFill>
                            <a:schemeClr val="tx1"/>
                          </a:solidFill>
                          <a:effectLst/>
                          <a:latin typeface="Times New Roman" panose="02020603050405020304" pitchFamily="18" charset="0"/>
                          <a:cs typeface="Times New Roman" panose="02020603050405020304" pitchFamily="18" charset="0"/>
                        </a:rPr>
                        <a:t>Thủ</a:t>
                      </a:r>
                      <a:r>
                        <a:rPr lang="vi-VN" sz="1100" spc="-15">
                          <a:solidFill>
                            <a:schemeClr val="tx1"/>
                          </a:solidFill>
                          <a:effectLst/>
                          <a:latin typeface="Times New Roman" panose="02020603050405020304" pitchFamily="18" charset="0"/>
                          <a:cs typeface="Times New Roman" panose="02020603050405020304" pitchFamily="18" charset="0"/>
                        </a:rPr>
                        <a:t> </a:t>
                      </a:r>
                      <a:r>
                        <a:rPr lang="vi-VN" sz="1100">
                          <a:solidFill>
                            <a:schemeClr val="tx1"/>
                          </a:solidFill>
                          <a:effectLst/>
                          <a:latin typeface="Times New Roman" panose="02020603050405020304" pitchFamily="18" charset="0"/>
                          <a:cs typeface="Times New Roman" panose="02020603050405020304" pitchFamily="18" charset="0"/>
                        </a:rPr>
                        <a:t>tục</a:t>
                      </a:r>
                      <a:r>
                        <a:rPr lang="vi-VN" sz="1100" spc="-10">
                          <a:solidFill>
                            <a:schemeClr val="tx1"/>
                          </a:solidFill>
                          <a:effectLst/>
                          <a:latin typeface="Times New Roman" panose="02020603050405020304" pitchFamily="18" charset="0"/>
                          <a:cs typeface="Times New Roman" panose="02020603050405020304" pitchFamily="18" charset="0"/>
                        </a:rPr>
                        <a:t> </a:t>
                      </a:r>
                      <a:r>
                        <a:rPr lang="vi-VN" sz="1100">
                          <a:solidFill>
                            <a:schemeClr val="tx1"/>
                          </a:solidFill>
                          <a:effectLst/>
                          <a:latin typeface="Times New Roman" panose="02020603050405020304" pitchFamily="18" charset="0"/>
                          <a:cs typeface="Times New Roman" panose="02020603050405020304" pitchFamily="18" charset="0"/>
                        </a:rPr>
                        <a:t>hành</a:t>
                      </a:r>
                      <a:r>
                        <a:rPr lang="vi-VN" sz="1100" spc="-15">
                          <a:solidFill>
                            <a:schemeClr val="tx1"/>
                          </a:solidFill>
                          <a:effectLst/>
                          <a:latin typeface="Times New Roman" panose="02020603050405020304" pitchFamily="18" charset="0"/>
                          <a:cs typeface="Times New Roman" panose="02020603050405020304" pitchFamily="18" charset="0"/>
                        </a:rPr>
                        <a:t> </a:t>
                      </a:r>
                      <a:r>
                        <a:rPr lang="vi-VN" sz="1100">
                          <a:solidFill>
                            <a:schemeClr val="tx1"/>
                          </a:solidFill>
                          <a:effectLst/>
                          <a:latin typeface="Times New Roman" panose="02020603050405020304" pitchFamily="18" charset="0"/>
                          <a:cs typeface="Times New Roman" panose="02020603050405020304" pitchFamily="18" charset="0"/>
                        </a:rPr>
                        <a:t>chính</a:t>
                      </a:r>
                      <a:r>
                        <a:rPr lang="vi-VN" sz="1100" spc="-15">
                          <a:solidFill>
                            <a:schemeClr val="tx1"/>
                          </a:solidFill>
                          <a:effectLst/>
                          <a:latin typeface="Times New Roman" panose="02020603050405020304" pitchFamily="18" charset="0"/>
                          <a:cs typeface="Times New Roman" panose="02020603050405020304" pitchFamily="18" charset="0"/>
                        </a:rPr>
                        <a:t> </a:t>
                      </a:r>
                      <a:r>
                        <a:rPr lang="vi-VN" sz="1100">
                          <a:solidFill>
                            <a:schemeClr val="tx1"/>
                          </a:solidFill>
                          <a:effectLst/>
                          <a:latin typeface="Times New Roman" panose="02020603050405020304" pitchFamily="18" charset="0"/>
                          <a:cs typeface="Times New Roman" panose="02020603050405020304" pitchFamily="18" charset="0"/>
                        </a:rPr>
                        <a:t>cấp</a:t>
                      </a:r>
                      <a:r>
                        <a:rPr lang="vi-VN" sz="1100" spc="-15">
                          <a:solidFill>
                            <a:schemeClr val="tx1"/>
                          </a:solidFill>
                          <a:effectLst/>
                          <a:latin typeface="Times New Roman" panose="02020603050405020304" pitchFamily="18" charset="0"/>
                          <a:cs typeface="Times New Roman" panose="02020603050405020304" pitchFamily="18" charset="0"/>
                        </a:rPr>
                        <a:t> </a:t>
                      </a:r>
                      <a:r>
                        <a:rPr lang="vi-VN" sz="1100">
                          <a:solidFill>
                            <a:schemeClr val="tx1"/>
                          </a:solidFill>
                          <a:effectLst/>
                          <a:latin typeface="Times New Roman" panose="02020603050405020304" pitchFamily="18" charset="0"/>
                          <a:cs typeface="Times New Roman" panose="02020603050405020304" pitchFamily="18" charset="0"/>
                        </a:rPr>
                        <a:t>mới</a:t>
                      </a:r>
                      <a:r>
                        <a:rPr lang="vi-VN" sz="1100" spc="-10">
                          <a:solidFill>
                            <a:schemeClr val="tx1"/>
                          </a:solidFill>
                          <a:effectLst/>
                          <a:latin typeface="Times New Roman" panose="02020603050405020304" pitchFamily="18" charset="0"/>
                          <a:cs typeface="Times New Roman" panose="02020603050405020304" pitchFamily="18" charset="0"/>
                        </a:rPr>
                        <a:t> </a:t>
                      </a:r>
                      <a:r>
                        <a:rPr lang="vi-VN" sz="1100">
                          <a:solidFill>
                            <a:schemeClr val="tx1"/>
                          </a:solidFill>
                          <a:effectLst/>
                          <a:latin typeface="Times New Roman" panose="02020603050405020304" pitchFamily="18" charset="0"/>
                          <a:cs typeface="Times New Roman" panose="02020603050405020304" pitchFamily="18" charset="0"/>
                        </a:rPr>
                        <a:t>(20</a:t>
                      </a:r>
                      <a:r>
                        <a:rPr lang="vi-VN" sz="1100" spc="-10">
                          <a:solidFill>
                            <a:schemeClr val="tx1"/>
                          </a:solidFill>
                          <a:effectLst/>
                          <a:latin typeface="Times New Roman" panose="02020603050405020304" pitchFamily="18" charset="0"/>
                          <a:cs typeface="Times New Roman" panose="02020603050405020304" pitchFamily="18" charset="0"/>
                        </a:rPr>
                        <a:t> </a:t>
                      </a:r>
                      <a:r>
                        <a:rPr lang="vi-VN" sz="1100">
                          <a:solidFill>
                            <a:schemeClr val="tx1"/>
                          </a:solidFill>
                          <a:effectLst/>
                          <a:latin typeface="Times New Roman" panose="02020603050405020304" pitchFamily="18" charset="0"/>
                          <a:cs typeface="Times New Roman" panose="02020603050405020304" pitchFamily="18" charset="0"/>
                        </a:rPr>
                        <a:t>thủ</a:t>
                      </a:r>
                      <a:r>
                        <a:rPr lang="vi-VN" sz="1100" spc="-10">
                          <a:solidFill>
                            <a:schemeClr val="tx1"/>
                          </a:solidFill>
                          <a:effectLst/>
                          <a:latin typeface="Times New Roman" panose="02020603050405020304" pitchFamily="18" charset="0"/>
                          <a:cs typeface="Times New Roman" panose="02020603050405020304" pitchFamily="18" charset="0"/>
                        </a:rPr>
                        <a:t> </a:t>
                      </a:r>
                      <a:r>
                        <a:rPr lang="vi-VN" sz="1100" spc="-20">
                          <a:solidFill>
                            <a:schemeClr val="tx1"/>
                          </a:solidFill>
                          <a:effectLst/>
                          <a:latin typeface="Times New Roman" panose="02020603050405020304" pitchFamily="18" charset="0"/>
                          <a:cs typeface="Times New Roman" panose="02020603050405020304" pitchFamily="18" charset="0"/>
                        </a:rPr>
                        <a:t>tục)</a:t>
                      </a:r>
                      <a:endParaRPr lang="zh-TW" sz="9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2533336389"/>
                  </a:ext>
                </a:extLst>
              </a:tr>
              <a:tr h="922591">
                <a:tc>
                  <a:txBody>
                    <a:bodyPr/>
                    <a:lstStyle/>
                    <a:p>
                      <a:pPr marL="67945">
                        <a:spcAft>
                          <a:spcPts val="0"/>
                        </a:spcAft>
                      </a:pPr>
                      <a:r>
                        <a:rPr lang="vi-VN" sz="1100" b="0">
                          <a:solidFill>
                            <a:schemeClr val="tx1"/>
                          </a:solidFill>
                          <a:effectLst/>
                          <a:latin typeface="Times New Roman" panose="02020603050405020304" pitchFamily="18" charset="0"/>
                          <a:cs typeface="Times New Roman" panose="02020603050405020304" pitchFamily="18" charset="0"/>
                        </a:rPr>
                        <a:t> </a:t>
                      </a:r>
                      <a:endParaRPr lang="zh-TW" sz="900" b="0">
                        <a:solidFill>
                          <a:schemeClr val="tx1"/>
                        </a:solidFill>
                        <a:effectLst/>
                        <a:latin typeface="Times New Roman" panose="02020603050405020304" pitchFamily="18" charset="0"/>
                        <a:cs typeface="Times New Roman" panose="02020603050405020304" pitchFamily="18" charset="0"/>
                      </a:endParaRPr>
                    </a:p>
                    <a:p>
                      <a:pPr marL="67945">
                        <a:spcBef>
                          <a:spcPts val="775"/>
                        </a:spcBef>
                        <a:spcAft>
                          <a:spcPts val="0"/>
                        </a:spcAft>
                      </a:pPr>
                      <a:r>
                        <a:rPr lang="vi-VN" sz="1100" b="0">
                          <a:solidFill>
                            <a:schemeClr val="tx1"/>
                          </a:solidFill>
                          <a:effectLst/>
                          <a:latin typeface="Times New Roman" panose="02020603050405020304" pitchFamily="18" charset="0"/>
                          <a:cs typeface="Times New Roman" panose="02020603050405020304" pitchFamily="18" charset="0"/>
                        </a:rPr>
                        <a:t> </a:t>
                      </a:r>
                      <a:endParaRPr lang="zh-TW" sz="900" b="0">
                        <a:solidFill>
                          <a:schemeClr val="tx1"/>
                        </a:solidFill>
                        <a:effectLst/>
                        <a:latin typeface="Times New Roman" panose="02020603050405020304" pitchFamily="18" charset="0"/>
                        <a:cs typeface="Times New Roman" panose="02020603050405020304" pitchFamily="18" charset="0"/>
                      </a:endParaRPr>
                    </a:p>
                    <a:p>
                      <a:pPr marL="6350" algn="ctr">
                        <a:spcAft>
                          <a:spcPts val="0"/>
                        </a:spcAft>
                      </a:pPr>
                      <a:r>
                        <a:rPr lang="vi-VN" sz="1100" b="0" spc="-50">
                          <a:solidFill>
                            <a:schemeClr val="tx1"/>
                          </a:solidFill>
                          <a:effectLst/>
                          <a:latin typeface="Times New Roman" panose="02020603050405020304" pitchFamily="18" charset="0"/>
                          <a:cs typeface="Times New Roman" panose="02020603050405020304" pitchFamily="18" charset="0"/>
                        </a:rPr>
                        <a:t>1</a:t>
                      </a:r>
                      <a:endParaRPr lang="zh-TW" sz="9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spcAft>
                          <a:spcPts val="0"/>
                        </a:spcAft>
                      </a:pPr>
                      <a:r>
                        <a:rPr lang="vi-VN" sz="1100" b="0">
                          <a:solidFill>
                            <a:schemeClr val="tx1"/>
                          </a:solidFill>
                          <a:effectLst/>
                          <a:latin typeface="Times New Roman" panose="02020603050405020304" pitchFamily="18" charset="0"/>
                          <a:cs typeface="Times New Roman" panose="02020603050405020304" pitchFamily="18" charset="0"/>
                        </a:rPr>
                        <a:t> </a:t>
                      </a:r>
                      <a:endParaRPr lang="zh-TW" sz="900" b="0">
                        <a:solidFill>
                          <a:schemeClr val="tx1"/>
                        </a:solidFill>
                        <a:effectLst/>
                        <a:latin typeface="Times New Roman" panose="02020603050405020304" pitchFamily="18" charset="0"/>
                        <a:cs typeface="Times New Roman" panose="02020603050405020304" pitchFamily="18" charset="0"/>
                      </a:endParaRPr>
                    </a:p>
                    <a:p>
                      <a:pPr marL="67945">
                        <a:spcBef>
                          <a:spcPts val="775"/>
                        </a:spcBef>
                        <a:spcAft>
                          <a:spcPts val="0"/>
                        </a:spcAft>
                      </a:pPr>
                      <a:r>
                        <a:rPr lang="vi-VN" sz="1100" b="0">
                          <a:solidFill>
                            <a:schemeClr val="tx1"/>
                          </a:solidFill>
                          <a:effectLst/>
                          <a:latin typeface="Times New Roman" panose="02020603050405020304" pitchFamily="18" charset="0"/>
                          <a:cs typeface="Times New Roman" panose="02020603050405020304" pitchFamily="18" charset="0"/>
                        </a:rPr>
                        <a:t> </a:t>
                      </a:r>
                      <a:endParaRPr lang="zh-TW" sz="900" b="0">
                        <a:solidFill>
                          <a:schemeClr val="tx1"/>
                        </a:solidFill>
                        <a:effectLst/>
                        <a:latin typeface="Times New Roman" panose="02020603050405020304" pitchFamily="18" charset="0"/>
                        <a:cs typeface="Times New Roman" panose="02020603050405020304" pitchFamily="18" charset="0"/>
                      </a:endParaRPr>
                    </a:p>
                    <a:p>
                      <a:pPr marL="67945">
                        <a:spcAft>
                          <a:spcPts val="0"/>
                        </a:spcAft>
                      </a:pPr>
                      <a:r>
                        <a:rPr lang="vi-VN" sz="1100" b="0">
                          <a:solidFill>
                            <a:schemeClr val="tx1"/>
                          </a:solidFill>
                          <a:effectLst/>
                          <a:latin typeface="Times New Roman" panose="02020603050405020304" pitchFamily="18" charset="0"/>
                          <a:cs typeface="Times New Roman" panose="02020603050405020304" pitchFamily="18" charset="0"/>
                        </a:rPr>
                        <a:t>Cấp</a:t>
                      </a:r>
                      <a:r>
                        <a:rPr lang="vi-VN" sz="1100" b="0" spc="-5">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chứng</a:t>
                      </a:r>
                      <a:r>
                        <a:rPr lang="vi-VN" sz="1100" b="0" spc="-5">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chỉ tư</a:t>
                      </a:r>
                      <a:r>
                        <a:rPr lang="vi-VN" sz="1100" b="0" spc="-1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vấn</a:t>
                      </a:r>
                      <a:r>
                        <a:rPr lang="vi-VN" sz="1100" b="0" spc="-5">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chuyên ngành</a:t>
                      </a:r>
                      <a:r>
                        <a:rPr lang="vi-VN" sz="1100" b="0" spc="-5">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hóa</a:t>
                      </a:r>
                      <a:r>
                        <a:rPr lang="vi-VN" sz="1100" b="0" spc="-5">
                          <a:solidFill>
                            <a:schemeClr val="tx1"/>
                          </a:solidFill>
                          <a:effectLst/>
                          <a:latin typeface="Times New Roman" panose="02020603050405020304" pitchFamily="18" charset="0"/>
                          <a:cs typeface="Times New Roman" panose="02020603050405020304" pitchFamily="18" charset="0"/>
                        </a:rPr>
                        <a:t> </a:t>
                      </a:r>
                      <a:r>
                        <a:rPr lang="vi-VN" sz="1100" b="0" spc="-20">
                          <a:solidFill>
                            <a:schemeClr val="tx1"/>
                          </a:solidFill>
                          <a:effectLst/>
                          <a:latin typeface="Times New Roman" panose="02020603050405020304" pitchFamily="18" charset="0"/>
                          <a:cs typeface="Times New Roman" panose="02020603050405020304" pitchFamily="18" charset="0"/>
                        </a:rPr>
                        <a:t>chất</a:t>
                      </a:r>
                      <a:endParaRPr lang="zh-TW" sz="9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lvl="0" indent="0">
                        <a:spcAft>
                          <a:spcPts val="0"/>
                        </a:spcAft>
                        <a:buSzPts val="1350"/>
                        <a:buFont typeface="Times New Roman" panose="02020603050405020304" pitchFamily="18" charset="0"/>
                        <a:buNone/>
                        <a:tabLst>
                          <a:tab pos="167640" algn="l"/>
                        </a:tabLst>
                      </a:pPr>
                      <a:r>
                        <a:rPr lang="vi-VN" sz="1100" b="0" spc="0">
                          <a:solidFill>
                            <a:schemeClr val="tx1"/>
                          </a:solidFill>
                          <a:effectLst/>
                          <a:latin typeface="Times New Roman" panose="02020603050405020304" pitchFamily="18" charset="0"/>
                          <a:cs typeface="Times New Roman" panose="02020603050405020304" pitchFamily="18" charset="0"/>
                        </a:rPr>
                        <a:t>Trực</a:t>
                      </a:r>
                      <a:r>
                        <a:rPr lang="vi-VN" sz="1100" b="0" spc="-30">
                          <a:solidFill>
                            <a:schemeClr val="tx1"/>
                          </a:solidFill>
                          <a:effectLst/>
                          <a:latin typeface="Times New Roman" panose="02020603050405020304" pitchFamily="18" charset="0"/>
                          <a:cs typeface="Times New Roman" panose="02020603050405020304" pitchFamily="18" charset="0"/>
                        </a:rPr>
                        <a:t> </a:t>
                      </a:r>
                      <a:r>
                        <a:rPr lang="vi-VN" sz="1100" b="0" spc="-10">
                          <a:solidFill>
                            <a:schemeClr val="tx1"/>
                          </a:solidFill>
                          <a:effectLst/>
                          <a:latin typeface="Times New Roman" panose="02020603050405020304" pitchFamily="18" charset="0"/>
                          <a:cs typeface="Times New Roman" panose="02020603050405020304" pitchFamily="18" charset="0"/>
                        </a:rPr>
                        <a:t>tuyến:</a:t>
                      </a:r>
                      <a:endParaRPr lang="zh-TW" sz="900" b="0" spc="0">
                        <a:solidFill>
                          <a:schemeClr val="tx1"/>
                        </a:solidFill>
                        <a:effectLst/>
                        <a:latin typeface="Times New Roman" panose="02020603050405020304" pitchFamily="18" charset="0"/>
                        <a:cs typeface="Times New Roman" panose="02020603050405020304" pitchFamily="18" charset="0"/>
                      </a:endParaRPr>
                    </a:p>
                    <a:p>
                      <a:pPr marL="67945">
                        <a:spcAft>
                          <a:spcPts val="0"/>
                        </a:spcAft>
                      </a:pPr>
                      <a:r>
                        <a:rPr lang="vi-VN" sz="1100" b="0" u="none" strike="noStrike" spc="-10">
                          <a:solidFill>
                            <a:schemeClr val="tx1"/>
                          </a:solidFill>
                          <a:effectLst/>
                          <a:latin typeface="Times New Roman" panose="02020603050405020304" pitchFamily="18" charset="0"/>
                          <a:cs typeface="Times New Roman" panose="02020603050405020304" pitchFamily="18" charset="0"/>
                          <a:hlinkClick r:id="rId2"/>
                        </a:rPr>
                        <a:t>https://dichvucong.gov.vn</a:t>
                      </a:r>
                      <a:endParaRPr lang="zh-TW" sz="900" b="0">
                        <a:solidFill>
                          <a:schemeClr val="tx1"/>
                        </a:solidFill>
                        <a:effectLst/>
                        <a:latin typeface="Times New Roman" panose="02020603050405020304" pitchFamily="18" charset="0"/>
                        <a:cs typeface="Times New Roman" panose="02020603050405020304" pitchFamily="18" charset="0"/>
                      </a:endParaRPr>
                    </a:p>
                    <a:p>
                      <a:pPr marL="0" marR="60960" lvl="0" indent="0" algn="just">
                        <a:lnSpc>
                          <a:spcPts val="1550"/>
                        </a:lnSpc>
                        <a:spcAft>
                          <a:spcPts val="0"/>
                        </a:spcAft>
                        <a:buSzPts val="1350"/>
                        <a:buFont typeface="Times New Roman" panose="02020603050405020304" pitchFamily="18" charset="0"/>
                        <a:buNone/>
                        <a:tabLst>
                          <a:tab pos="227330" algn="l"/>
                        </a:tabLst>
                      </a:pPr>
                      <a:r>
                        <a:rPr lang="vi-VN" sz="1100" b="0" spc="0">
                          <a:solidFill>
                            <a:schemeClr val="tx1"/>
                          </a:solidFill>
                          <a:effectLst/>
                          <a:latin typeface="Times New Roman" panose="02020603050405020304" pitchFamily="18" charset="0"/>
                          <a:cs typeface="Times New Roman" panose="02020603050405020304" pitchFamily="18" charset="0"/>
                        </a:rPr>
                        <a:t>Trực tiếp/Bưu điện: Trung tâm Phục vụ hành chính công tỉnh </a:t>
                      </a:r>
                      <a:endParaRPr lang="zh-TW" sz="900" b="0" spc="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49005702"/>
                  </a:ext>
                </a:extLst>
              </a:tr>
              <a:tr h="153600">
                <a:tc>
                  <a:txBody>
                    <a:bodyPr/>
                    <a:lstStyle/>
                    <a:p>
                      <a:pPr marL="6350" algn="ctr">
                        <a:lnSpc>
                          <a:spcPts val="1450"/>
                        </a:lnSpc>
                        <a:spcAft>
                          <a:spcPts val="0"/>
                        </a:spcAft>
                      </a:pPr>
                      <a:r>
                        <a:rPr lang="vi-VN" sz="1100" b="0" spc="-50">
                          <a:solidFill>
                            <a:schemeClr val="tx1"/>
                          </a:solidFill>
                          <a:effectLst/>
                          <a:latin typeface="Times New Roman" panose="02020603050405020304" pitchFamily="18" charset="0"/>
                          <a:cs typeface="Times New Roman" panose="02020603050405020304" pitchFamily="18" charset="0"/>
                        </a:rPr>
                        <a:t>2</a:t>
                      </a:r>
                      <a:endParaRPr lang="zh-TW" sz="9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lnSpc>
                          <a:spcPts val="1450"/>
                        </a:lnSpc>
                        <a:spcAft>
                          <a:spcPts val="0"/>
                        </a:spcAft>
                      </a:pPr>
                      <a:r>
                        <a:rPr lang="vi-VN" sz="1100" b="0">
                          <a:solidFill>
                            <a:schemeClr val="tx1"/>
                          </a:solidFill>
                          <a:effectLst/>
                          <a:latin typeface="Times New Roman" panose="02020603050405020304" pitchFamily="18" charset="0"/>
                          <a:cs typeface="Times New Roman" panose="02020603050405020304" pitchFamily="18" charset="0"/>
                        </a:rPr>
                        <a:t>Cấp</a:t>
                      </a:r>
                      <a:r>
                        <a:rPr lang="vi-VN" sz="1100" b="0" spc="-2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lại</a:t>
                      </a:r>
                      <a:r>
                        <a:rPr lang="vi-VN" sz="1100" b="0" spc="-15">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chứng</a:t>
                      </a:r>
                      <a:r>
                        <a:rPr lang="vi-VN" sz="1100" b="0" spc="-2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chỉ</a:t>
                      </a:r>
                      <a:r>
                        <a:rPr lang="vi-VN" sz="1100" b="0" spc="-15">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tư</a:t>
                      </a:r>
                      <a:r>
                        <a:rPr lang="vi-VN" sz="1100" b="0" spc="-1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vấn</a:t>
                      </a:r>
                      <a:r>
                        <a:rPr lang="vi-VN" sz="1100" b="0" spc="-2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chuyên</a:t>
                      </a:r>
                      <a:r>
                        <a:rPr lang="vi-VN" sz="1100" b="0" spc="-2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ngành</a:t>
                      </a:r>
                      <a:r>
                        <a:rPr lang="vi-VN" sz="1100" b="0" spc="-2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hóa</a:t>
                      </a:r>
                      <a:r>
                        <a:rPr lang="vi-VN" sz="1100" b="0" spc="-10">
                          <a:solidFill>
                            <a:schemeClr val="tx1"/>
                          </a:solidFill>
                          <a:effectLst/>
                          <a:latin typeface="Times New Roman" panose="02020603050405020304" pitchFamily="18" charset="0"/>
                          <a:cs typeface="Times New Roman" panose="02020603050405020304" pitchFamily="18" charset="0"/>
                        </a:rPr>
                        <a:t> </a:t>
                      </a:r>
                      <a:r>
                        <a:rPr lang="vi-VN" sz="1100" b="0" spc="-20">
                          <a:solidFill>
                            <a:schemeClr val="tx1"/>
                          </a:solidFill>
                          <a:effectLst/>
                          <a:latin typeface="Times New Roman" panose="02020603050405020304" pitchFamily="18" charset="0"/>
                          <a:cs typeface="Times New Roman" panose="02020603050405020304" pitchFamily="18" charset="0"/>
                        </a:rPr>
                        <a:t>chất</a:t>
                      </a:r>
                      <a:endParaRPr lang="zh-TW" sz="9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lnSpc>
                          <a:spcPts val="1450"/>
                        </a:lnSpc>
                        <a:spcAft>
                          <a:spcPts val="0"/>
                        </a:spcAft>
                      </a:pPr>
                      <a:r>
                        <a:rPr lang="vi-VN" sz="1100" b="0">
                          <a:solidFill>
                            <a:schemeClr val="tx1"/>
                          </a:solidFill>
                          <a:effectLst/>
                          <a:latin typeface="Times New Roman" panose="02020603050405020304" pitchFamily="18" charset="0"/>
                          <a:cs typeface="Times New Roman" panose="02020603050405020304" pitchFamily="18" charset="0"/>
                        </a:rPr>
                        <a:t>(Như</a:t>
                      </a:r>
                      <a:r>
                        <a:rPr lang="vi-VN" sz="1100" b="0" spc="-20">
                          <a:solidFill>
                            <a:schemeClr val="tx1"/>
                          </a:solidFill>
                          <a:effectLst/>
                          <a:latin typeface="Times New Roman" panose="02020603050405020304" pitchFamily="18" charset="0"/>
                          <a:cs typeface="Times New Roman" panose="02020603050405020304" pitchFamily="18" charset="0"/>
                        </a:rPr>
                        <a:t> </a:t>
                      </a:r>
                      <a:r>
                        <a:rPr lang="vi-VN" sz="1100" b="0" spc="-10">
                          <a:solidFill>
                            <a:schemeClr val="tx1"/>
                          </a:solidFill>
                          <a:effectLst/>
                          <a:latin typeface="Times New Roman" panose="02020603050405020304" pitchFamily="18" charset="0"/>
                          <a:cs typeface="Times New Roman" panose="02020603050405020304" pitchFamily="18" charset="0"/>
                        </a:rPr>
                        <a:t>trên)</a:t>
                      </a:r>
                      <a:endParaRPr lang="zh-TW" sz="9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06968169"/>
                  </a:ext>
                </a:extLst>
              </a:tr>
              <a:tr h="317110">
                <a:tc>
                  <a:txBody>
                    <a:bodyPr/>
                    <a:lstStyle/>
                    <a:p>
                      <a:pPr marL="6350" algn="ctr">
                        <a:spcBef>
                          <a:spcPts val="775"/>
                        </a:spcBef>
                        <a:spcAft>
                          <a:spcPts val="0"/>
                        </a:spcAft>
                      </a:pPr>
                      <a:r>
                        <a:rPr lang="vi-VN" sz="1100" b="0" spc="-50">
                          <a:solidFill>
                            <a:schemeClr val="tx1"/>
                          </a:solidFill>
                          <a:effectLst/>
                          <a:latin typeface="Times New Roman" panose="02020603050405020304" pitchFamily="18" charset="0"/>
                          <a:cs typeface="Times New Roman" panose="02020603050405020304" pitchFamily="18" charset="0"/>
                        </a:rPr>
                        <a:t>3</a:t>
                      </a:r>
                      <a:endParaRPr lang="zh-TW" sz="9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lnSpc>
                          <a:spcPts val="1550"/>
                        </a:lnSpc>
                        <a:spcAft>
                          <a:spcPts val="0"/>
                        </a:spcAft>
                      </a:pPr>
                      <a:r>
                        <a:rPr lang="vi-VN" sz="1100" b="0">
                          <a:solidFill>
                            <a:schemeClr val="tx1"/>
                          </a:solidFill>
                          <a:effectLst/>
                          <a:latin typeface="Times New Roman" panose="02020603050405020304" pitchFamily="18" charset="0"/>
                          <a:cs typeface="Times New Roman" panose="02020603050405020304" pitchFamily="18" charset="0"/>
                        </a:rPr>
                        <a:t>Cấp điều chỉnh chứng chỉ tư vấn chuyên ngành hóa chất</a:t>
                      </a:r>
                      <a:endParaRPr lang="zh-TW" sz="9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spcBef>
                          <a:spcPts val="775"/>
                        </a:spcBef>
                        <a:spcAft>
                          <a:spcPts val="0"/>
                        </a:spcAft>
                      </a:pPr>
                      <a:r>
                        <a:rPr lang="vi-VN" sz="1100" b="0">
                          <a:solidFill>
                            <a:schemeClr val="tx1"/>
                          </a:solidFill>
                          <a:effectLst/>
                          <a:latin typeface="Times New Roman" panose="02020603050405020304" pitchFamily="18" charset="0"/>
                          <a:cs typeface="Times New Roman" panose="02020603050405020304" pitchFamily="18" charset="0"/>
                        </a:rPr>
                        <a:t>(Như</a:t>
                      </a:r>
                      <a:r>
                        <a:rPr lang="vi-VN" sz="1100" b="0" spc="-20">
                          <a:solidFill>
                            <a:schemeClr val="tx1"/>
                          </a:solidFill>
                          <a:effectLst/>
                          <a:latin typeface="Times New Roman" panose="02020603050405020304" pitchFamily="18" charset="0"/>
                          <a:cs typeface="Times New Roman" panose="02020603050405020304" pitchFamily="18" charset="0"/>
                        </a:rPr>
                        <a:t> </a:t>
                      </a:r>
                      <a:r>
                        <a:rPr lang="vi-VN" sz="1100" b="0" spc="-10">
                          <a:solidFill>
                            <a:schemeClr val="tx1"/>
                          </a:solidFill>
                          <a:effectLst/>
                          <a:latin typeface="Times New Roman" panose="02020603050405020304" pitchFamily="18" charset="0"/>
                          <a:cs typeface="Times New Roman" panose="02020603050405020304" pitchFamily="18" charset="0"/>
                        </a:rPr>
                        <a:t>trên)</a:t>
                      </a:r>
                      <a:endParaRPr lang="zh-TW" sz="9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37758807"/>
                  </a:ext>
                </a:extLst>
              </a:tr>
              <a:tr h="309182">
                <a:tc>
                  <a:txBody>
                    <a:bodyPr/>
                    <a:lstStyle/>
                    <a:p>
                      <a:pPr marL="6350" algn="ctr">
                        <a:spcBef>
                          <a:spcPts val="775"/>
                        </a:spcBef>
                        <a:spcAft>
                          <a:spcPts val="0"/>
                        </a:spcAft>
                      </a:pPr>
                      <a:r>
                        <a:rPr lang="vi-VN" sz="1100" b="0" spc="-50">
                          <a:solidFill>
                            <a:schemeClr val="tx1"/>
                          </a:solidFill>
                          <a:effectLst/>
                          <a:latin typeface="Times New Roman" panose="02020603050405020304" pitchFamily="18" charset="0"/>
                          <a:cs typeface="Times New Roman" panose="02020603050405020304" pitchFamily="18" charset="0"/>
                        </a:rPr>
                        <a:t>4</a:t>
                      </a:r>
                      <a:endParaRPr lang="zh-TW" sz="9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spcAft>
                          <a:spcPts val="0"/>
                        </a:spcAft>
                      </a:pPr>
                      <a:r>
                        <a:rPr lang="vi-VN" sz="1100" b="0">
                          <a:solidFill>
                            <a:schemeClr val="tx1"/>
                          </a:solidFill>
                          <a:effectLst/>
                          <a:latin typeface="Times New Roman" panose="02020603050405020304" pitchFamily="18" charset="0"/>
                          <a:cs typeface="Times New Roman" panose="02020603050405020304" pitchFamily="18" charset="0"/>
                        </a:rPr>
                        <a:t>Cấp</a:t>
                      </a:r>
                      <a:r>
                        <a:rPr lang="vi-VN" sz="1100" b="0" spc="2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Giấy</a:t>
                      </a:r>
                      <a:r>
                        <a:rPr lang="vi-VN" sz="1100" b="0" spc="35">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phép</a:t>
                      </a:r>
                      <a:r>
                        <a:rPr lang="vi-VN" sz="1100" b="0" spc="35">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sản</a:t>
                      </a:r>
                      <a:r>
                        <a:rPr lang="vi-VN" sz="1100" b="0" spc="35">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xuất</a:t>
                      </a:r>
                      <a:r>
                        <a:rPr lang="vi-VN" sz="1100" b="0" spc="35">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hóa</a:t>
                      </a:r>
                      <a:r>
                        <a:rPr lang="vi-VN" sz="1100" b="0" spc="4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chất</a:t>
                      </a:r>
                      <a:r>
                        <a:rPr lang="vi-VN" sz="1100" b="0" spc="4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cần</a:t>
                      </a:r>
                      <a:r>
                        <a:rPr lang="vi-VN" sz="1100" b="0" spc="35">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kiểm</a:t>
                      </a:r>
                      <a:r>
                        <a:rPr lang="vi-VN" sz="1100" b="0" spc="40">
                          <a:solidFill>
                            <a:schemeClr val="tx1"/>
                          </a:solidFill>
                          <a:effectLst/>
                          <a:latin typeface="Times New Roman" panose="02020603050405020304" pitchFamily="18" charset="0"/>
                          <a:cs typeface="Times New Roman" panose="02020603050405020304" pitchFamily="18" charset="0"/>
                        </a:rPr>
                        <a:t> </a:t>
                      </a:r>
                      <a:r>
                        <a:rPr lang="vi-VN" sz="1100" b="0" spc="-20">
                          <a:solidFill>
                            <a:schemeClr val="tx1"/>
                          </a:solidFill>
                          <a:effectLst/>
                          <a:latin typeface="Times New Roman" panose="02020603050405020304" pitchFamily="18" charset="0"/>
                          <a:cs typeface="Times New Roman" panose="02020603050405020304" pitchFamily="18" charset="0"/>
                        </a:rPr>
                        <a:t>soát</a:t>
                      </a:r>
                      <a:endParaRPr lang="zh-TW" sz="900" b="0">
                        <a:solidFill>
                          <a:schemeClr val="tx1"/>
                        </a:solidFill>
                        <a:effectLst/>
                        <a:latin typeface="Times New Roman" panose="02020603050405020304" pitchFamily="18" charset="0"/>
                        <a:cs typeface="Times New Roman" panose="02020603050405020304" pitchFamily="18" charset="0"/>
                      </a:endParaRPr>
                    </a:p>
                    <a:p>
                      <a:pPr marL="67945">
                        <a:lnSpc>
                          <a:spcPts val="1450"/>
                        </a:lnSpc>
                        <a:spcAft>
                          <a:spcPts val="0"/>
                        </a:spcAft>
                      </a:pPr>
                      <a:r>
                        <a:rPr lang="vi-VN" sz="1100" b="0">
                          <a:solidFill>
                            <a:schemeClr val="tx1"/>
                          </a:solidFill>
                          <a:effectLst/>
                          <a:latin typeface="Times New Roman" panose="02020603050405020304" pitchFamily="18" charset="0"/>
                          <a:cs typeface="Times New Roman" panose="02020603050405020304" pitchFamily="18" charset="0"/>
                        </a:rPr>
                        <a:t>đặc</a:t>
                      </a:r>
                      <a:r>
                        <a:rPr lang="vi-VN" sz="1100" b="0" spc="-2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biệt</a:t>
                      </a:r>
                      <a:r>
                        <a:rPr lang="vi-VN" sz="1100" b="0" spc="-1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nhóm</a:t>
                      </a:r>
                      <a:r>
                        <a:rPr lang="vi-VN" sz="1100" b="0" spc="-15">
                          <a:solidFill>
                            <a:schemeClr val="tx1"/>
                          </a:solidFill>
                          <a:effectLst/>
                          <a:latin typeface="Times New Roman" panose="02020603050405020304" pitchFamily="18" charset="0"/>
                          <a:cs typeface="Times New Roman" panose="02020603050405020304" pitchFamily="18" charset="0"/>
                        </a:rPr>
                        <a:t> </a:t>
                      </a:r>
                      <a:r>
                        <a:rPr lang="vi-VN" sz="1100" b="0" spc="-50">
                          <a:solidFill>
                            <a:schemeClr val="tx1"/>
                          </a:solidFill>
                          <a:effectLst/>
                          <a:latin typeface="Times New Roman" panose="02020603050405020304" pitchFamily="18" charset="0"/>
                          <a:cs typeface="Times New Roman" panose="02020603050405020304" pitchFamily="18" charset="0"/>
                        </a:rPr>
                        <a:t>2</a:t>
                      </a:r>
                      <a:endParaRPr lang="zh-TW" sz="9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spcBef>
                          <a:spcPts val="775"/>
                        </a:spcBef>
                        <a:spcAft>
                          <a:spcPts val="0"/>
                        </a:spcAft>
                      </a:pPr>
                      <a:r>
                        <a:rPr lang="vi-VN" sz="1100" b="0">
                          <a:solidFill>
                            <a:schemeClr val="tx1"/>
                          </a:solidFill>
                          <a:effectLst/>
                          <a:latin typeface="Times New Roman" panose="02020603050405020304" pitchFamily="18" charset="0"/>
                          <a:cs typeface="Times New Roman" panose="02020603050405020304" pitchFamily="18" charset="0"/>
                        </a:rPr>
                        <a:t>(Như</a:t>
                      </a:r>
                      <a:r>
                        <a:rPr lang="vi-VN" sz="1100" b="0" spc="-20">
                          <a:solidFill>
                            <a:schemeClr val="tx1"/>
                          </a:solidFill>
                          <a:effectLst/>
                          <a:latin typeface="Times New Roman" panose="02020603050405020304" pitchFamily="18" charset="0"/>
                          <a:cs typeface="Times New Roman" panose="02020603050405020304" pitchFamily="18" charset="0"/>
                        </a:rPr>
                        <a:t> </a:t>
                      </a:r>
                      <a:r>
                        <a:rPr lang="vi-VN" sz="1100" b="0" spc="-10">
                          <a:solidFill>
                            <a:schemeClr val="tx1"/>
                          </a:solidFill>
                          <a:effectLst/>
                          <a:latin typeface="Times New Roman" panose="02020603050405020304" pitchFamily="18" charset="0"/>
                          <a:cs typeface="Times New Roman" panose="02020603050405020304" pitchFamily="18" charset="0"/>
                        </a:rPr>
                        <a:t>trên)</a:t>
                      </a:r>
                      <a:endParaRPr lang="zh-TW" sz="9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6843834"/>
                  </a:ext>
                </a:extLst>
              </a:tr>
              <a:tr h="309182">
                <a:tc>
                  <a:txBody>
                    <a:bodyPr/>
                    <a:lstStyle/>
                    <a:p>
                      <a:pPr marL="6350" algn="ctr">
                        <a:spcBef>
                          <a:spcPts val="775"/>
                        </a:spcBef>
                        <a:spcAft>
                          <a:spcPts val="0"/>
                        </a:spcAft>
                      </a:pPr>
                      <a:r>
                        <a:rPr lang="vi-VN" sz="1100" b="0" spc="-50">
                          <a:solidFill>
                            <a:schemeClr val="tx1"/>
                          </a:solidFill>
                          <a:effectLst/>
                          <a:latin typeface="Times New Roman" panose="02020603050405020304" pitchFamily="18" charset="0"/>
                          <a:cs typeface="Times New Roman" panose="02020603050405020304" pitchFamily="18" charset="0"/>
                        </a:rPr>
                        <a:t>5</a:t>
                      </a:r>
                      <a:endParaRPr lang="zh-TW" sz="9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spcAft>
                          <a:spcPts val="0"/>
                        </a:spcAft>
                      </a:pPr>
                      <a:r>
                        <a:rPr lang="vi-VN" sz="1100" b="0">
                          <a:solidFill>
                            <a:schemeClr val="tx1"/>
                          </a:solidFill>
                          <a:effectLst/>
                          <a:latin typeface="Times New Roman" panose="02020603050405020304" pitchFamily="18" charset="0"/>
                          <a:cs typeface="Times New Roman" panose="02020603050405020304" pitchFamily="18" charset="0"/>
                        </a:rPr>
                        <a:t>Cấp</a:t>
                      </a:r>
                      <a:r>
                        <a:rPr lang="vi-VN" sz="1100" b="0" spc="16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Giấy</a:t>
                      </a:r>
                      <a:r>
                        <a:rPr lang="vi-VN" sz="1100" b="0" spc="16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phép</a:t>
                      </a:r>
                      <a:r>
                        <a:rPr lang="vi-VN" sz="1100" b="0" spc="165">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kinh</a:t>
                      </a:r>
                      <a:r>
                        <a:rPr lang="vi-VN" sz="1100" b="0" spc="16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doanh</a:t>
                      </a:r>
                      <a:r>
                        <a:rPr lang="vi-VN" sz="1100" b="0" spc="16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hóa</a:t>
                      </a:r>
                      <a:r>
                        <a:rPr lang="vi-VN" sz="1100" b="0" spc="165">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chất</a:t>
                      </a:r>
                      <a:r>
                        <a:rPr lang="vi-VN" sz="1100" b="0" spc="16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cần</a:t>
                      </a:r>
                      <a:r>
                        <a:rPr lang="vi-VN" sz="1100" b="0" spc="165">
                          <a:solidFill>
                            <a:schemeClr val="tx1"/>
                          </a:solidFill>
                          <a:effectLst/>
                          <a:latin typeface="Times New Roman" panose="02020603050405020304" pitchFamily="18" charset="0"/>
                          <a:cs typeface="Times New Roman" panose="02020603050405020304" pitchFamily="18" charset="0"/>
                        </a:rPr>
                        <a:t> </a:t>
                      </a:r>
                      <a:r>
                        <a:rPr lang="vi-VN" sz="1100" b="0" spc="-20">
                          <a:solidFill>
                            <a:schemeClr val="tx1"/>
                          </a:solidFill>
                          <a:effectLst/>
                          <a:latin typeface="Times New Roman" panose="02020603050405020304" pitchFamily="18" charset="0"/>
                          <a:cs typeface="Times New Roman" panose="02020603050405020304" pitchFamily="18" charset="0"/>
                        </a:rPr>
                        <a:t>kiểm</a:t>
                      </a:r>
                      <a:endParaRPr lang="zh-TW" sz="900" b="0">
                        <a:solidFill>
                          <a:schemeClr val="tx1"/>
                        </a:solidFill>
                        <a:effectLst/>
                        <a:latin typeface="Times New Roman" panose="02020603050405020304" pitchFamily="18" charset="0"/>
                        <a:cs typeface="Times New Roman" panose="02020603050405020304" pitchFamily="18" charset="0"/>
                      </a:endParaRPr>
                    </a:p>
                    <a:p>
                      <a:pPr marL="67945">
                        <a:lnSpc>
                          <a:spcPts val="1450"/>
                        </a:lnSpc>
                        <a:spcAft>
                          <a:spcPts val="0"/>
                        </a:spcAft>
                      </a:pPr>
                      <a:r>
                        <a:rPr lang="vi-VN" sz="1100" b="0">
                          <a:solidFill>
                            <a:schemeClr val="tx1"/>
                          </a:solidFill>
                          <a:effectLst/>
                          <a:latin typeface="Times New Roman" panose="02020603050405020304" pitchFamily="18" charset="0"/>
                          <a:cs typeface="Times New Roman" panose="02020603050405020304" pitchFamily="18" charset="0"/>
                        </a:rPr>
                        <a:t>soát</a:t>
                      </a:r>
                      <a:r>
                        <a:rPr lang="vi-VN" sz="1100" b="0" spc="-2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đặc</a:t>
                      </a:r>
                      <a:r>
                        <a:rPr lang="vi-VN" sz="1100" b="0" spc="-2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biệt</a:t>
                      </a:r>
                      <a:r>
                        <a:rPr lang="vi-VN" sz="1100" b="0" spc="-2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nhóm</a:t>
                      </a:r>
                      <a:r>
                        <a:rPr lang="vi-VN" sz="1100" b="0" spc="-15">
                          <a:solidFill>
                            <a:schemeClr val="tx1"/>
                          </a:solidFill>
                          <a:effectLst/>
                          <a:latin typeface="Times New Roman" panose="02020603050405020304" pitchFamily="18" charset="0"/>
                          <a:cs typeface="Times New Roman" panose="02020603050405020304" pitchFamily="18" charset="0"/>
                        </a:rPr>
                        <a:t> </a:t>
                      </a:r>
                      <a:r>
                        <a:rPr lang="vi-VN" sz="1100" b="0" spc="-50">
                          <a:solidFill>
                            <a:schemeClr val="tx1"/>
                          </a:solidFill>
                          <a:effectLst/>
                          <a:latin typeface="Times New Roman" panose="02020603050405020304" pitchFamily="18" charset="0"/>
                          <a:cs typeface="Times New Roman" panose="02020603050405020304" pitchFamily="18" charset="0"/>
                        </a:rPr>
                        <a:t>2</a:t>
                      </a:r>
                      <a:endParaRPr lang="zh-TW" sz="9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spcBef>
                          <a:spcPts val="775"/>
                        </a:spcBef>
                        <a:spcAft>
                          <a:spcPts val="0"/>
                        </a:spcAft>
                      </a:pPr>
                      <a:r>
                        <a:rPr lang="vi-VN" sz="1100" b="0">
                          <a:solidFill>
                            <a:schemeClr val="tx1"/>
                          </a:solidFill>
                          <a:effectLst/>
                          <a:latin typeface="Times New Roman" panose="02020603050405020304" pitchFamily="18" charset="0"/>
                          <a:cs typeface="Times New Roman" panose="02020603050405020304" pitchFamily="18" charset="0"/>
                        </a:rPr>
                        <a:t>(Như</a:t>
                      </a:r>
                      <a:r>
                        <a:rPr lang="vi-VN" sz="1100" b="0" spc="-20">
                          <a:solidFill>
                            <a:schemeClr val="tx1"/>
                          </a:solidFill>
                          <a:effectLst/>
                          <a:latin typeface="Times New Roman" panose="02020603050405020304" pitchFamily="18" charset="0"/>
                          <a:cs typeface="Times New Roman" panose="02020603050405020304" pitchFamily="18" charset="0"/>
                        </a:rPr>
                        <a:t> </a:t>
                      </a:r>
                      <a:r>
                        <a:rPr lang="vi-VN" sz="1100" b="0" spc="-10">
                          <a:solidFill>
                            <a:schemeClr val="tx1"/>
                          </a:solidFill>
                          <a:effectLst/>
                          <a:latin typeface="Times New Roman" panose="02020603050405020304" pitchFamily="18" charset="0"/>
                          <a:cs typeface="Times New Roman" panose="02020603050405020304" pitchFamily="18" charset="0"/>
                        </a:rPr>
                        <a:t>trên)</a:t>
                      </a:r>
                      <a:endParaRPr lang="zh-TW" sz="9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87899006"/>
                  </a:ext>
                </a:extLst>
              </a:tr>
              <a:tr h="317110">
                <a:tc>
                  <a:txBody>
                    <a:bodyPr/>
                    <a:lstStyle/>
                    <a:p>
                      <a:pPr marL="6350" algn="ctr">
                        <a:spcBef>
                          <a:spcPts val="775"/>
                        </a:spcBef>
                        <a:spcAft>
                          <a:spcPts val="0"/>
                        </a:spcAft>
                      </a:pPr>
                      <a:r>
                        <a:rPr lang="vi-VN" sz="1100" b="0" spc="-50">
                          <a:solidFill>
                            <a:schemeClr val="tx1"/>
                          </a:solidFill>
                          <a:effectLst/>
                          <a:latin typeface="Times New Roman" panose="02020603050405020304" pitchFamily="18" charset="0"/>
                          <a:cs typeface="Times New Roman" panose="02020603050405020304" pitchFamily="18" charset="0"/>
                        </a:rPr>
                        <a:t>6</a:t>
                      </a:r>
                      <a:endParaRPr lang="zh-TW" sz="9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lnSpc>
                          <a:spcPts val="1550"/>
                        </a:lnSpc>
                        <a:spcAft>
                          <a:spcPts val="0"/>
                        </a:spcAft>
                      </a:pPr>
                      <a:r>
                        <a:rPr lang="vi-VN" sz="1100" b="0">
                          <a:solidFill>
                            <a:schemeClr val="tx1"/>
                          </a:solidFill>
                          <a:effectLst/>
                          <a:latin typeface="Times New Roman" panose="02020603050405020304" pitchFamily="18" charset="0"/>
                          <a:cs typeface="Times New Roman" panose="02020603050405020304" pitchFamily="18" charset="0"/>
                        </a:rPr>
                        <a:t>Cấp</a:t>
                      </a:r>
                      <a:r>
                        <a:rPr lang="vi-VN" sz="1100" b="0" spc="-5">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Giấy</a:t>
                      </a:r>
                      <a:r>
                        <a:rPr lang="vi-VN" sz="1100" b="0" spc="-5">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phép</a:t>
                      </a:r>
                      <a:r>
                        <a:rPr lang="vi-VN" sz="1100" b="0" spc="-5">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sản</a:t>
                      </a:r>
                      <a:r>
                        <a:rPr lang="vi-VN" sz="1100" b="0" spc="-5">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xuất và</a:t>
                      </a:r>
                      <a:r>
                        <a:rPr lang="vi-VN" sz="1100" b="0" spc="-5">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kinh</a:t>
                      </a:r>
                      <a:r>
                        <a:rPr lang="vi-VN" sz="1100" b="0" spc="-5">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doanh</a:t>
                      </a:r>
                      <a:r>
                        <a:rPr lang="vi-VN" sz="1100" b="0" spc="-5">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hóa chất cần kiểm soát đặc biệt nhóm 2</a:t>
                      </a:r>
                      <a:endParaRPr lang="zh-TW" sz="9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spcBef>
                          <a:spcPts val="775"/>
                        </a:spcBef>
                        <a:spcAft>
                          <a:spcPts val="0"/>
                        </a:spcAft>
                      </a:pPr>
                      <a:r>
                        <a:rPr lang="vi-VN" sz="1100" b="0">
                          <a:solidFill>
                            <a:schemeClr val="tx1"/>
                          </a:solidFill>
                          <a:effectLst/>
                          <a:latin typeface="Times New Roman" panose="02020603050405020304" pitchFamily="18" charset="0"/>
                          <a:cs typeface="Times New Roman" panose="02020603050405020304" pitchFamily="18" charset="0"/>
                        </a:rPr>
                        <a:t>(Như</a:t>
                      </a:r>
                      <a:r>
                        <a:rPr lang="vi-VN" sz="1100" b="0" spc="-20">
                          <a:solidFill>
                            <a:schemeClr val="tx1"/>
                          </a:solidFill>
                          <a:effectLst/>
                          <a:latin typeface="Times New Roman" panose="02020603050405020304" pitchFamily="18" charset="0"/>
                          <a:cs typeface="Times New Roman" panose="02020603050405020304" pitchFamily="18" charset="0"/>
                        </a:rPr>
                        <a:t> </a:t>
                      </a:r>
                      <a:r>
                        <a:rPr lang="vi-VN" sz="1100" b="0" spc="-10">
                          <a:solidFill>
                            <a:schemeClr val="tx1"/>
                          </a:solidFill>
                          <a:effectLst/>
                          <a:latin typeface="Times New Roman" panose="02020603050405020304" pitchFamily="18" charset="0"/>
                          <a:cs typeface="Times New Roman" panose="02020603050405020304" pitchFamily="18" charset="0"/>
                        </a:rPr>
                        <a:t>trên)</a:t>
                      </a:r>
                      <a:endParaRPr lang="zh-TW" sz="9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30511369"/>
                  </a:ext>
                </a:extLst>
              </a:tr>
              <a:tr h="317110">
                <a:tc>
                  <a:txBody>
                    <a:bodyPr/>
                    <a:lstStyle/>
                    <a:p>
                      <a:pPr marL="6350" algn="ctr">
                        <a:spcBef>
                          <a:spcPts val="775"/>
                        </a:spcBef>
                        <a:spcAft>
                          <a:spcPts val="0"/>
                        </a:spcAft>
                      </a:pPr>
                      <a:r>
                        <a:rPr lang="vi-VN" sz="1100" b="0" spc="-50">
                          <a:solidFill>
                            <a:schemeClr val="tx1"/>
                          </a:solidFill>
                          <a:effectLst/>
                          <a:latin typeface="Times New Roman" panose="02020603050405020304" pitchFamily="18" charset="0"/>
                          <a:cs typeface="Times New Roman" panose="02020603050405020304" pitchFamily="18" charset="0"/>
                        </a:rPr>
                        <a:t>7</a:t>
                      </a:r>
                      <a:endParaRPr lang="zh-TW" sz="9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lnSpc>
                          <a:spcPts val="1550"/>
                        </a:lnSpc>
                        <a:spcAft>
                          <a:spcPts val="0"/>
                        </a:spcAft>
                      </a:pPr>
                      <a:r>
                        <a:rPr lang="vi-VN" sz="1100" b="0">
                          <a:solidFill>
                            <a:schemeClr val="tx1"/>
                          </a:solidFill>
                          <a:effectLst/>
                          <a:latin typeface="Times New Roman" panose="02020603050405020304" pitchFamily="18" charset="0"/>
                          <a:cs typeface="Times New Roman" panose="02020603050405020304" pitchFamily="18" charset="0"/>
                        </a:rPr>
                        <a:t>Cấp</a:t>
                      </a:r>
                      <a:r>
                        <a:rPr lang="vi-VN" sz="1100" b="0" spc="-5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lại</a:t>
                      </a:r>
                      <a:r>
                        <a:rPr lang="vi-VN" sz="1100" b="0" spc="-5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Giấy</a:t>
                      </a:r>
                      <a:r>
                        <a:rPr lang="vi-VN" sz="1100" b="0" spc="-5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phép</a:t>
                      </a:r>
                      <a:r>
                        <a:rPr lang="vi-VN" sz="1100" b="0" spc="-5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sản</a:t>
                      </a:r>
                      <a:r>
                        <a:rPr lang="vi-VN" sz="1100" b="0" spc="-5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xuất,</a:t>
                      </a:r>
                      <a:r>
                        <a:rPr lang="vi-VN" sz="1100" b="0" spc="-5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kinh</a:t>
                      </a:r>
                      <a:r>
                        <a:rPr lang="vi-VN" sz="1100" b="0" spc="-5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doanh</a:t>
                      </a:r>
                      <a:r>
                        <a:rPr lang="vi-VN" sz="1100" b="0" spc="-5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hóa</a:t>
                      </a:r>
                      <a:r>
                        <a:rPr lang="vi-VN" sz="1100" b="0" spc="-50">
                          <a:solidFill>
                            <a:schemeClr val="tx1"/>
                          </a:solidFill>
                          <a:effectLst/>
                          <a:latin typeface="Times New Roman" panose="02020603050405020304" pitchFamily="18" charset="0"/>
                          <a:cs typeface="Times New Roman" panose="02020603050405020304" pitchFamily="18" charset="0"/>
                        </a:rPr>
                        <a:t> </a:t>
                      </a:r>
                      <a:r>
                        <a:rPr lang="vi-VN" sz="1100" b="0">
                          <a:solidFill>
                            <a:schemeClr val="tx1"/>
                          </a:solidFill>
                          <a:effectLst/>
                          <a:latin typeface="Times New Roman" panose="02020603050405020304" pitchFamily="18" charset="0"/>
                          <a:cs typeface="Times New Roman" panose="02020603050405020304" pitchFamily="18" charset="0"/>
                        </a:rPr>
                        <a:t>chất kiểm soát đặc biệt nhóm 2</a:t>
                      </a:r>
                      <a:endParaRPr lang="zh-TW" sz="9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spcBef>
                          <a:spcPts val="775"/>
                        </a:spcBef>
                        <a:spcAft>
                          <a:spcPts val="0"/>
                        </a:spcAft>
                      </a:pPr>
                      <a:r>
                        <a:rPr lang="vi-VN" sz="1100" b="0">
                          <a:solidFill>
                            <a:schemeClr val="tx1"/>
                          </a:solidFill>
                          <a:effectLst/>
                          <a:latin typeface="Times New Roman" panose="02020603050405020304" pitchFamily="18" charset="0"/>
                          <a:cs typeface="Times New Roman" panose="02020603050405020304" pitchFamily="18" charset="0"/>
                        </a:rPr>
                        <a:t>(Như</a:t>
                      </a:r>
                      <a:r>
                        <a:rPr lang="vi-VN" sz="1100" b="0" spc="-20">
                          <a:solidFill>
                            <a:schemeClr val="tx1"/>
                          </a:solidFill>
                          <a:effectLst/>
                          <a:latin typeface="Times New Roman" panose="02020603050405020304" pitchFamily="18" charset="0"/>
                          <a:cs typeface="Times New Roman" panose="02020603050405020304" pitchFamily="18" charset="0"/>
                        </a:rPr>
                        <a:t> </a:t>
                      </a:r>
                      <a:r>
                        <a:rPr lang="vi-VN" sz="1100" b="0" spc="-10">
                          <a:solidFill>
                            <a:schemeClr val="tx1"/>
                          </a:solidFill>
                          <a:effectLst/>
                          <a:latin typeface="Times New Roman" panose="02020603050405020304" pitchFamily="18" charset="0"/>
                          <a:cs typeface="Times New Roman" panose="02020603050405020304" pitchFamily="18" charset="0"/>
                        </a:rPr>
                        <a:t>trên)</a:t>
                      </a:r>
                      <a:endParaRPr lang="zh-TW" sz="9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17177034"/>
                  </a:ext>
                </a:extLst>
              </a:tr>
              <a:tr h="317110">
                <a:tc>
                  <a:txBody>
                    <a:bodyPr/>
                    <a:lstStyle/>
                    <a:p>
                      <a:pPr marL="6350" algn="ctr">
                        <a:spcBef>
                          <a:spcPts val="775"/>
                        </a:spcBef>
                        <a:spcAft>
                          <a:spcPts val="0"/>
                        </a:spcAft>
                      </a:pPr>
                      <a:r>
                        <a:rPr lang="vi-VN" sz="1100" b="0" spc="-50">
                          <a:solidFill>
                            <a:schemeClr val="tx1"/>
                          </a:solidFill>
                          <a:effectLst/>
                          <a:latin typeface="Times New Roman" panose="02020603050405020304" pitchFamily="18" charset="0"/>
                          <a:cs typeface="Times New Roman" panose="02020603050405020304" pitchFamily="18" charset="0"/>
                        </a:rPr>
                        <a:t>8</a:t>
                      </a:r>
                      <a:endParaRPr lang="zh-TW" sz="9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lnSpc>
                          <a:spcPts val="1550"/>
                        </a:lnSpc>
                        <a:spcAft>
                          <a:spcPts val="0"/>
                        </a:spcAft>
                      </a:pPr>
                      <a:r>
                        <a:rPr lang="vi-VN" sz="1100" b="0">
                          <a:solidFill>
                            <a:schemeClr val="tx1"/>
                          </a:solidFill>
                          <a:effectLst/>
                          <a:latin typeface="Times New Roman" panose="02020603050405020304" pitchFamily="18" charset="0"/>
                          <a:cs typeface="Times New Roman" panose="02020603050405020304" pitchFamily="18" charset="0"/>
                        </a:rPr>
                        <a:t>Cấp điều chỉnh Giấy phép sản xuất, kinh doanh hóa chất cần kiểm soát đặc biệt nhóm 2</a:t>
                      </a:r>
                      <a:endParaRPr lang="zh-TW" sz="9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spcBef>
                          <a:spcPts val="775"/>
                        </a:spcBef>
                        <a:spcAft>
                          <a:spcPts val="0"/>
                        </a:spcAft>
                      </a:pPr>
                      <a:r>
                        <a:rPr lang="vi-VN" sz="1100" b="0">
                          <a:solidFill>
                            <a:schemeClr val="tx1"/>
                          </a:solidFill>
                          <a:effectLst/>
                          <a:latin typeface="Times New Roman" panose="02020603050405020304" pitchFamily="18" charset="0"/>
                          <a:cs typeface="Times New Roman" panose="02020603050405020304" pitchFamily="18" charset="0"/>
                        </a:rPr>
                        <a:t>(Như</a:t>
                      </a:r>
                      <a:r>
                        <a:rPr lang="vi-VN" sz="1100" b="0" spc="-20">
                          <a:solidFill>
                            <a:schemeClr val="tx1"/>
                          </a:solidFill>
                          <a:effectLst/>
                          <a:latin typeface="Times New Roman" panose="02020603050405020304" pitchFamily="18" charset="0"/>
                          <a:cs typeface="Times New Roman" panose="02020603050405020304" pitchFamily="18" charset="0"/>
                        </a:rPr>
                        <a:t> </a:t>
                      </a:r>
                      <a:r>
                        <a:rPr lang="vi-VN" sz="1100" b="0" spc="-10">
                          <a:solidFill>
                            <a:schemeClr val="tx1"/>
                          </a:solidFill>
                          <a:effectLst/>
                          <a:latin typeface="Times New Roman" panose="02020603050405020304" pitchFamily="18" charset="0"/>
                          <a:cs typeface="Times New Roman" panose="02020603050405020304" pitchFamily="18" charset="0"/>
                        </a:rPr>
                        <a:t>trên)</a:t>
                      </a:r>
                      <a:endParaRPr lang="zh-TW" sz="9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2238309"/>
                  </a:ext>
                </a:extLst>
              </a:tr>
              <a:tr h="922591">
                <a:tc>
                  <a:txBody>
                    <a:bodyPr/>
                    <a:lstStyle/>
                    <a:p>
                      <a:pPr marL="67945">
                        <a:spcAft>
                          <a:spcPts val="0"/>
                        </a:spcAft>
                      </a:pPr>
                      <a:r>
                        <a:rPr lang="vi-VN" sz="1100" b="0">
                          <a:solidFill>
                            <a:schemeClr val="tx1"/>
                          </a:solidFill>
                          <a:effectLst/>
                          <a:latin typeface="Times New Roman" panose="02020603050405020304" pitchFamily="18" charset="0"/>
                          <a:cs typeface="Times New Roman" panose="02020603050405020304" pitchFamily="18" charset="0"/>
                        </a:rPr>
                        <a:t> </a:t>
                      </a:r>
                      <a:endParaRPr lang="zh-TW" sz="900" b="0">
                        <a:solidFill>
                          <a:schemeClr val="tx1"/>
                        </a:solidFill>
                        <a:effectLst/>
                        <a:latin typeface="Times New Roman" panose="02020603050405020304" pitchFamily="18" charset="0"/>
                        <a:cs typeface="Times New Roman" panose="02020603050405020304" pitchFamily="18" charset="0"/>
                      </a:endParaRPr>
                    </a:p>
                    <a:p>
                      <a:pPr marL="67945">
                        <a:spcBef>
                          <a:spcPts val="775"/>
                        </a:spcBef>
                        <a:spcAft>
                          <a:spcPts val="0"/>
                        </a:spcAft>
                      </a:pPr>
                      <a:r>
                        <a:rPr lang="vi-VN" sz="1100" b="0">
                          <a:solidFill>
                            <a:schemeClr val="tx1"/>
                          </a:solidFill>
                          <a:effectLst/>
                          <a:latin typeface="Times New Roman" panose="02020603050405020304" pitchFamily="18" charset="0"/>
                          <a:cs typeface="Times New Roman" panose="02020603050405020304" pitchFamily="18" charset="0"/>
                        </a:rPr>
                        <a:t> </a:t>
                      </a:r>
                      <a:endParaRPr lang="zh-TW" sz="900" b="0">
                        <a:solidFill>
                          <a:schemeClr val="tx1"/>
                        </a:solidFill>
                        <a:effectLst/>
                        <a:latin typeface="Times New Roman" panose="02020603050405020304" pitchFamily="18" charset="0"/>
                        <a:cs typeface="Times New Roman" panose="02020603050405020304" pitchFamily="18" charset="0"/>
                      </a:endParaRPr>
                    </a:p>
                    <a:p>
                      <a:pPr marL="6350" algn="ctr">
                        <a:spcAft>
                          <a:spcPts val="0"/>
                        </a:spcAft>
                      </a:pPr>
                      <a:r>
                        <a:rPr lang="vi-VN" sz="1100" b="0" spc="-50">
                          <a:solidFill>
                            <a:schemeClr val="tx1"/>
                          </a:solidFill>
                          <a:effectLst/>
                          <a:latin typeface="Times New Roman" panose="02020603050405020304" pitchFamily="18" charset="0"/>
                          <a:cs typeface="Times New Roman" panose="02020603050405020304" pitchFamily="18" charset="0"/>
                        </a:rPr>
                        <a:t>9</a:t>
                      </a:r>
                      <a:endParaRPr lang="zh-TW" sz="9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spcAft>
                          <a:spcPts val="0"/>
                        </a:spcAft>
                      </a:pPr>
                      <a:r>
                        <a:rPr lang="vi-VN" sz="1100" b="0">
                          <a:solidFill>
                            <a:schemeClr val="tx1"/>
                          </a:solidFill>
                          <a:effectLst/>
                          <a:latin typeface="Times New Roman" panose="02020603050405020304" pitchFamily="18" charset="0"/>
                          <a:cs typeface="Times New Roman" panose="02020603050405020304" pitchFamily="18" charset="0"/>
                        </a:rPr>
                        <a:t> </a:t>
                      </a:r>
                      <a:endParaRPr lang="zh-TW" sz="900" b="0">
                        <a:solidFill>
                          <a:schemeClr val="tx1"/>
                        </a:solidFill>
                        <a:effectLst/>
                        <a:latin typeface="Times New Roman" panose="02020603050405020304" pitchFamily="18" charset="0"/>
                        <a:cs typeface="Times New Roman" panose="02020603050405020304" pitchFamily="18" charset="0"/>
                      </a:endParaRPr>
                    </a:p>
                    <a:p>
                      <a:pPr marL="67945">
                        <a:spcAft>
                          <a:spcPts val="0"/>
                        </a:spcAft>
                      </a:pPr>
                      <a:r>
                        <a:rPr lang="vi-VN" sz="1100" b="0">
                          <a:solidFill>
                            <a:schemeClr val="tx1"/>
                          </a:solidFill>
                          <a:effectLst/>
                          <a:latin typeface="Times New Roman" panose="02020603050405020304" pitchFamily="18" charset="0"/>
                          <a:cs typeface="Times New Roman" panose="02020603050405020304" pitchFamily="18" charset="0"/>
                        </a:rPr>
                        <a:t> </a:t>
                      </a:r>
                      <a:endParaRPr lang="zh-TW" sz="900" b="0">
                        <a:solidFill>
                          <a:schemeClr val="tx1"/>
                        </a:solidFill>
                        <a:effectLst/>
                        <a:latin typeface="Times New Roman" panose="02020603050405020304" pitchFamily="18" charset="0"/>
                        <a:cs typeface="Times New Roman" panose="02020603050405020304" pitchFamily="18" charset="0"/>
                      </a:endParaRPr>
                    </a:p>
                    <a:p>
                      <a:pPr marL="67945">
                        <a:spcAft>
                          <a:spcPts val="0"/>
                        </a:spcAft>
                      </a:pPr>
                      <a:r>
                        <a:rPr lang="vi-VN" sz="1100" b="0">
                          <a:solidFill>
                            <a:schemeClr val="tx1"/>
                          </a:solidFill>
                          <a:effectLst/>
                          <a:latin typeface="Times New Roman" panose="02020603050405020304" pitchFamily="18" charset="0"/>
                          <a:cs typeface="Times New Roman" panose="02020603050405020304" pitchFamily="18" charset="0"/>
                        </a:rPr>
                        <a:t>Cấp Giấy phép xuất khẩu, nhập khẩu hóa chất cần kiểm soát đặc biệt nhóm 2</a:t>
                      </a:r>
                      <a:endParaRPr lang="zh-TW" sz="9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spcAft>
                          <a:spcPts val="0"/>
                        </a:spcAft>
                      </a:pPr>
                      <a:r>
                        <a:rPr lang="vi-VN" sz="1100" b="0">
                          <a:solidFill>
                            <a:schemeClr val="tx1"/>
                          </a:solidFill>
                          <a:effectLst/>
                          <a:latin typeface="Times New Roman" panose="02020603050405020304" pitchFamily="18" charset="0"/>
                          <a:cs typeface="Times New Roman" panose="02020603050405020304" pitchFamily="18" charset="0"/>
                        </a:rPr>
                        <a:t>Trực</a:t>
                      </a:r>
                      <a:r>
                        <a:rPr lang="vi-VN" sz="1100" b="0" spc="-30">
                          <a:solidFill>
                            <a:schemeClr val="tx1"/>
                          </a:solidFill>
                          <a:effectLst/>
                          <a:latin typeface="Times New Roman" panose="02020603050405020304" pitchFamily="18" charset="0"/>
                          <a:cs typeface="Times New Roman" panose="02020603050405020304" pitchFamily="18" charset="0"/>
                        </a:rPr>
                        <a:t> </a:t>
                      </a:r>
                      <a:r>
                        <a:rPr lang="vi-VN" sz="1100" b="0" spc="-10">
                          <a:solidFill>
                            <a:schemeClr val="tx1"/>
                          </a:solidFill>
                          <a:effectLst/>
                          <a:latin typeface="Times New Roman" panose="02020603050405020304" pitchFamily="18" charset="0"/>
                          <a:cs typeface="Times New Roman" panose="02020603050405020304" pitchFamily="18" charset="0"/>
                        </a:rPr>
                        <a:t>tuyến:</a:t>
                      </a:r>
                      <a:endParaRPr lang="zh-TW" sz="900" b="0">
                        <a:solidFill>
                          <a:schemeClr val="tx1"/>
                        </a:solidFill>
                        <a:effectLst/>
                        <a:latin typeface="Times New Roman" panose="02020603050405020304" pitchFamily="18" charset="0"/>
                        <a:cs typeface="Times New Roman" panose="02020603050405020304" pitchFamily="18" charset="0"/>
                      </a:endParaRPr>
                    </a:p>
                    <a:p>
                      <a:pPr marL="67945">
                        <a:spcAft>
                          <a:spcPts val="0"/>
                        </a:spcAft>
                      </a:pPr>
                      <a:r>
                        <a:rPr lang="vi-VN" sz="1100" b="0" u="none" strike="noStrike" spc="-10">
                          <a:solidFill>
                            <a:schemeClr val="tx1"/>
                          </a:solidFill>
                          <a:effectLst/>
                          <a:latin typeface="Times New Roman" panose="02020603050405020304" pitchFamily="18" charset="0"/>
                          <a:cs typeface="Times New Roman" panose="02020603050405020304" pitchFamily="18" charset="0"/>
                          <a:hlinkClick r:id="rId2"/>
                        </a:rPr>
                        <a:t>https://dichvucong.gov.vn</a:t>
                      </a:r>
                      <a:endParaRPr lang="zh-TW" sz="900" b="0">
                        <a:solidFill>
                          <a:schemeClr val="tx1"/>
                        </a:solidFill>
                        <a:effectLst/>
                        <a:latin typeface="Times New Roman" panose="02020603050405020304" pitchFamily="18" charset="0"/>
                        <a:cs typeface="Times New Roman" panose="02020603050405020304" pitchFamily="18" charset="0"/>
                      </a:endParaRPr>
                    </a:p>
                    <a:p>
                      <a:pPr marL="67945" marR="60960" algn="just">
                        <a:lnSpc>
                          <a:spcPts val="1550"/>
                        </a:lnSpc>
                        <a:spcAft>
                          <a:spcPts val="0"/>
                        </a:spcAft>
                      </a:pPr>
                      <a:r>
                        <a:rPr lang="vi-VN" sz="1100" b="0">
                          <a:solidFill>
                            <a:schemeClr val="tx1"/>
                          </a:solidFill>
                          <a:effectLst/>
                          <a:latin typeface="Times New Roman" panose="02020603050405020304" pitchFamily="18" charset="0"/>
                          <a:cs typeface="Times New Roman" panose="02020603050405020304" pitchFamily="18" charset="0"/>
                        </a:rPr>
                        <a:t>- Trực tiếp/Bưu điện: Trung tâm Phục vụ hành chính công tỉnh </a:t>
                      </a:r>
                      <a:endParaRPr lang="zh-TW" sz="9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7704090"/>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958318685"/>
              </p:ext>
            </p:extLst>
          </p:nvPr>
        </p:nvGraphicFramePr>
        <p:xfrm>
          <a:off x="5455602" y="893241"/>
          <a:ext cx="6233795" cy="3224530"/>
        </p:xfrm>
        <a:graphic>
          <a:graphicData uri="http://schemas.openxmlformats.org/drawingml/2006/table">
            <a:tbl>
              <a:tblPr firstRow="1" firstCol="1" lastRow="1" lastCol="1" bandRow="1" bandCol="1">
                <a:tableStyleId>{5C22544A-7EE6-4342-B048-85BDC9FD1C3A}</a:tableStyleId>
              </a:tblPr>
              <a:tblGrid>
                <a:gridCol w="508635">
                  <a:extLst>
                    <a:ext uri="{9D8B030D-6E8A-4147-A177-3AD203B41FA5}">
                      <a16:colId xmlns:a16="http://schemas.microsoft.com/office/drawing/2014/main" val="3163244812"/>
                    </a:ext>
                  </a:extLst>
                </a:gridCol>
                <a:gridCol w="3429000">
                  <a:extLst>
                    <a:ext uri="{9D8B030D-6E8A-4147-A177-3AD203B41FA5}">
                      <a16:colId xmlns:a16="http://schemas.microsoft.com/office/drawing/2014/main" val="2348104884"/>
                    </a:ext>
                  </a:extLst>
                </a:gridCol>
                <a:gridCol w="2296160">
                  <a:extLst>
                    <a:ext uri="{9D8B030D-6E8A-4147-A177-3AD203B41FA5}">
                      <a16:colId xmlns:a16="http://schemas.microsoft.com/office/drawing/2014/main" val="1569386506"/>
                    </a:ext>
                  </a:extLst>
                </a:gridCol>
              </a:tblGrid>
              <a:tr h="393700">
                <a:tc>
                  <a:txBody>
                    <a:bodyPr/>
                    <a:lstStyle/>
                    <a:p>
                      <a:pPr marL="6350" algn="ctr">
                        <a:spcBef>
                          <a:spcPts val="775"/>
                        </a:spcBef>
                        <a:spcAft>
                          <a:spcPts val="0"/>
                        </a:spcAft>
                      </a:pPr>
                      <a:r>
                        <a:rPr lang="vi-VN" sz="1350" b="0" spc="-25">
                          <a:solidFill>
                            <a:schemeClr val="tx1"/>
                          </a:solidFill>
                          <a:effectLst/>
                          <a:latin typeface="Times New Roman" panose="02020603050405020304" pitchFamily="18" charset="0"/>
                          <a:cs typeface="Times New Roman" panose="02020603050405020304" pitchFamily="18" charset="0"/>
                        </a:rPr>
                        <a:t>10</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lnSpc>
                          <a:spcPts val="1550"/>
                        </a:lnSpc>
                        <a:spcAft>
                          <a:spcPts val="0"/>
                        </a:spcAft>
                      </a:pPr>
                      <a:r>
                        <a:rPr lang="vi-VN" sz="1350" b="0">
                          <a:solidFill>
                            <a:schemeClr val="tx1"/>
                          </a:solidFill>
                          <a:effectLst/>
                          <a:latin typeface="Times New Roman" panose="02020603050405020304" pitchFamily="18" charset="0"/>
                          <a:cs typeface="Times New Roman" panose="02020603050405020304" pitchFamily="18" charset="0"/>
                        </a:rPr>
                        <a:t>Cấp</a:t>
                      </a:r>
                      <a:r>
                        <a:rPr lang="vi-VN" sz="1350" b="0" spc="-1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lại</a:t>
                      </a:r>
                      <a:r>
                        <a:rPr lang="vi-VN" sz="1350" b="0" spc="-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Giấy</a:t>
                      </a:r>
                      <a:r>
                        <a:rPr lang="vi-VN" sz="1350" b="0" spc="-1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phép</a:t>
                      </a:r>
                      <a:r>
                        <a:rPr lang="vi-VN" sz="1350" b="0" spc="-1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xuất,</a:t>
                      </a:r>
                      <a:r>
                        <a:rPr lang="vi-VN" sz="1350" b="0" spc="-1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nhập</a:t>
                      </a:r>
                      <a:r>
                        <a:rPr lang="vi-VN" sz="1350" b="0" spc="-1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khẩu</a:t>
                      </a:r>
                      <a:r>
                        <a:rPr lang="vi-VN" sz="1350" b="0" spc="-1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hóa</a:t>
                      </a:r>
                      <a:r>
                        <a:rPr lang="vi-VN" sz="1350" b="0" spc="-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chất</a:t>
                      </a:r>
                      <a:r>
                        <a:rPr lang="vi-VN" sz="1350" b="0" spc="-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cần kiểm soát đặc biệt nhóm 2</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spcBef>
                          <a:spcPts val="775"/>
                        </a:spcBef>
                        <a:spcAft>
                          <a:spcPts val="0"/>
                        </a:spcAft>
                      </a:pPr>
                      <a:r>
                        <a:rPr lang="vi-VN" sz="1350" b="0">
                          <a:solidFill>
                            <a:schemeClr val="tx1"/>
                          </a:solidFill>
                          <a:effectLst/>
                          <a:latin typeface="Times New Roman" panose="02020603050405020304" pitchFamily="18" charset="0"/>
                          <a:cs typeface="Times New Roman" panose="02020603050405020304" pitchFamily="18" charset="0"/>
                        </a:rPr>
                        <a:t>(Như</a:t>
                      </a:r>
                      <a:r>
                        <a:rPr lang="vi-VN" sz="1350" b="0" spc="-20">
                          <a:solidFill>
                            <a:schemeClr val="tx1"/>
                          </a:solidFill>
                          <a:effectLst/>
                          <a:latin typeface="Times New Roman" panose="02020603050405020304" pitchFamily="18" charset="0"/>
                          <a:cs typeface="Times New Roman" panose="02020603050405020304" pitchFamily="18" charset="0"/>
                        </a:rPr>
                        <a:t> </a:t>
                      </a:r>
                      <a:r>
                        <a:rPr lang="vi-VN" sz="1350" b="0" spc="-10">
                          <a:solidFill>
                            <a:schemeClr val="tx1"/>
                          </a:solidFill>
                          <a:effectLst/>
                          <a:latin typeface="Times New Roman" panose="02020603050405020304" pitchFamily="18" charset="0"/>
                          <a:cs typeface="Times New Roman" panose="02020603050405020304" pitchFamily="18" charset="0"/>
                        </a:rPr>
                        <a:t>trên)</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31435539"/>
                  </a:ext>
                </a:extLst>
              </a:tr>
              <a:tr h="393700">
                <a:tc>
                  <a:txBody>
                    <a:bodyPr/>
                    <a:lstStyle/>
                    <a:p>
                      <a:pPr marL="6350" algn="ctr">
                        <a:spcBef>
                          <a:spcPts val="775"/>
                        </a:spcBef>
                        <a:spcAft>
                          <a:spcPts val="0"/>
                        </a:spcAft>
                      </a:pPr>
                      <a:r>
                        <a:rPr lang="vi-VN" sz="1350" b="0" spc="-25">
                          <a:solidFill>
                            <a:schemeClr val="tx1"/>
                          </a:solidFill>
                          <a:effectLst/>
                          <a:latin typeface="Times New Roman" panose="02020603050405020304" pitchFamily="18" charset="0"/>
                          <a:cs typeface="Times New Roman" panose="02020603050405020304" pitchFamily="18" charset="0"/>
                        </a:rPr>
                        <a:t>11</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spcAft>
                          <a:spcPts val="0"/>
                        </a:spcAft>
                      </a:pPr>
                      <a:r>
                        <a:rPr lang="vi-VN" sz="1350" b="0">
                          <a:solidFill>
                            <a:schemeClr val="tx1"/>
                          </a:solidFill>
                          <a:effectLst/>
                          <a:latin typeface="Times New Roman" panose="02020603050405020304" pitchFamily="18" charset="0"/>
                          <a:cs typeface="Times New Roman" panose="02020603050405020304" pitchFamily="18" charset="0"/>
                        </a:rPr>
                        <a:t>Cấp</a:t>
                      </a:r>
                      <a:r>
                        <a:rPr lang="vi-VN" sz="1350" b="0" spc="-1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điều</a:t>
                      </a:r>
                      <a:r>
                        <a:rPr lang="vi-VN" sz="1350" b="0" spc="-1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chỉnh</a:t>
                      </a:r>
                      <a:r>
                        <a:rPr lang="vi-VN" sz="1350" b="0" spc="-1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Giấy</a:t>
                      </a:r>
                      <a:r>
                        <a:rPr lang="vi-VN" sz="1350" b="0" spc="-1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phép</a:t>
                      </a:r>
                      <a:r>
                        <a:rPr lang="vi-VN" sz="1350" b="0" spc="-1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xuất</a:t>
                      </a:r>
                      <a:r>
                        <a:rPr lang="vi-VN" sz="1350" b="0" spc="-1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khẩu,</a:t>
                      </a:r>
                      <a:r>
                        <a:rPr lang="vi-VN" sz="1350" b="0" spc="-1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nhập</a:t>
                      </a:r>
                      <a:r>
                        <a:rPr lang="vi-VN" sz="1350" b="0" spc="-10">
                          <a:solidFill>
                            <a:schemeClr val="tx1"/>
                          </a:solidFill>
                          <a:effectLst/>
                          <a:latin typeface="Times New Roman" panose="02020603050405020304" pitchFamily="18" charset="0"/>
                          <a:cs typeface="Times New Roman" panose="02020603050405020304" pitchFamily="18" charset="0"/>
                        </a:rPr>
                        <a:t> </a:t>
                      </a:r>
                      <a:r>
                        <a:rPr lang="vi-VN" sz="1350" b="0" spc="-20">
                          <a:solidFill>
                            <a:schemeClr val="tx1"/>
                          </a:solidFill>
                          <a:effectLst/>
                          <a:latin typeface="Times New Roman" panose="02020603050405020304" pitchFamily="18" charset="0"/>
                          <a:cs typeface="Times New Roman" panose="02020603050405020304" pitchFamily="18" charset="0"/>
                        </a:rPr>
                        <a:t>khẩu</a:t>
                      </a:r>
                      <a:endParaRPr lang="zh-TW" sz="1100" b="0">
                        <a:solidFill>
                          <a:schemeClr val="tx1"/>
                        </a:solidFill>
                        <a:effectLst/>
                        <a:latin typeface="Times New Roman" panose="02020603050405020304" pitchFamily="18" charset="0"/>
                        <a:cs typeface="Times New Roman" panose="02020603050405020304" pitchFamily="18" charset="0"/>
                      </a:endParaRPr>
                    </a:p>
                    <a:p>
                      <a:pPr marL="67945">
                        <a:lnSpc>
                          <a:spcPts val="1450"/>
                        </a:lnSpc>
                        <a:spcAft>
                          <a:spcPts val="0"/>
                        </a:spcAft>
                      </a:pPr>
                      <a:r>
                        <a:rPr lang="vi-VN" sz="1350" b="0">
                          <a:solidFill>
                            <a:schemeClr val="tx1"/>
                          </a:solidFill>
                          <a:effectLst/>
                          <a:latin typeface="Times New Roman" panose="02020603050405020304" pitchFamily="18" charset="0"/>
                          <a:cs typeface="Times New Roman" panose="02020603050405020304" pitchFamily="18" charset="0"/>
                        </a:rPr>
                        <a:t>hóa</a:t>
                      </a:r>
                      <a:r>
                        <a:rPr lang="vi-VN" sz="1350" b="0" spc="-2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chất</a:t>
                      </a:r>
                      <a:r>
                        <a:rPr lang="vi-VN" sz="1350" b="0" spc="-1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cần</a:t>
                      </a:r>
                      <a:r>
                        <a:rPr lang="vi-VN" sz="1350" b="0" spc="-1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kiểm soát</a:t>
                      </a:r>
                      <a:r>
                        <a:rPr lang="vi-VN" sz="1350" b="0" spc="-1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đặc</a:t>
                      </a:r>
                      <a:r>
                        <a:rPr lang="vi-VN" sz="1350" b="0" spc="-1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biệt</a:t>
                      </a:r>
                      <a:r>
                        <a:rPr lang="vi-VN" sz="1350" b="0" spc="-1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nhóm</a:t>
                      </a:r>
                      <a:r>
                        <a:rPr lang="vi-VN" sz="1350" b="0" spc="-5">
                          <a:solidFill>
                            <a:schemeClr val="tx1"/>
                          </a:solidFill>
                          <a:effectLst/>
                          <a:latin typeface="Times New Roman" panose="02020603050405020304" pitchFamily="18" charset="0"/>
                          <a:cs typeface="Times New Roman" panose="02020603050405020304" pitchFamily="18" charset="0"/>
                        </a:rPr>
                        <a:t> </a:t>
                      </a:r>
                      <a:r>
                        <a:rPr lang="vi-VN" sz="1350" b="0" spc="-50">
                          <a:solidFill>
                            <a:schemeClr val="tx1"/>
                          </a:solidFill>
                          <a:effectLst/>
                          <a:latin typeface="Times New Roman" panose="02020603050405020304" pitchFamily="18" charset="0"/>
                          <a:cs typeface="Times New Roman" panose="02020603050405020304" pitchFamily="18" charset="0"/>
                        </a:rPr>
                        <a:t>2</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spcBef>
                          <a:spcPts val="775"/>
                        </a:spcBef>
                        <a:spcAft>
                          <a:spcPts val="0"/>
                        </a:spcAft>
                      </a:pPr>
                      <a:r>
                        <a:rPr lang="vi-VN" sz="1350" b="0">
                          <a:solidFill>
                            <a:schemeClr val="tx1"/>
                          </a:solidFill>
                          <a:effectLst/>
                          <a:latin typeface="Times New Roman" panose="02020603050405020304" pitchFamily="18" charset="0"/>
                          <a:cs typeface="Times New Roman" panose="02020603050405020304" pitchFamily="18" charset="0"/>
                        </a:rPr>
                        <a:t>(Như</a:t>
                      </a:r>
                      <a:r>
                        <a:rPr lang="vi-VN" sz="1350" b="0" spc="-20">
                          <a:solidFill>
                            <a:schemeClr val="tx1"/>
                          </a:solidFill>
                          <a:effectLst/>
                          <a:latin typeface="Times New Roman" panose="02020603050405020304" pitchFamily="18" charset="0"/>
                          <a:cs typeface="Times New Roman" panose="02020603050405020304" pitchFamily="18" charset="0"/>
                        </a:rPr>
                        <a:t> </a:t>
                      </a:r>
                      <a:r>
                        <a:rPr lang="vi-VN" sz="1350" b="0" spc="-10">
                          <a:solidFill>
                            <a:schemeClr val="tx1"/>
                          </a:solidFill>
                          <a:effectLst/>
                          <a:latin typeface="Times New Roman" panose="02020603050405020304" pitchFamily="18" charset="0"/>
                          <a:cs typeface="Times New Roman" panose="02020603050405020304" pitchFamily="18" charset="0"/>
                        </a:rPr>
                        <a:t>trên)</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92064425"/>
                  </a:ext>
                </a:extLst>
              </a:tr>
              <a:tr h="393700">
                <a:tc>
                  <a:txBody>
                    <a:bodyPr/>
                    <a:lstStyle/>
                    <a:p>
                      <a:pPr marL="6350" algn="ctr">
                        <a:spcBef>
                          <a:spcPts val="775"/>
                        </a:spcBef>
                        <a:spcAft>
                          <a:spcPts val="0"/>
                        </a:spcAft>
                      </a:pPr>
                      <a:r>
                        <a:rPr lang="vi-VN" sz="1350" b="0" spc="-25">
                          <a:solidFill>
                            <a:schemeClr val="tx1"/>
                          </a:solidFill>
                          <a:effectLst/>
                          <a:latin typeface="Times New Roman" panose="02020603050405020304" pitchFamily="18" charset="0"/>
                          <a:cs typeface="Times New Roman" panose="02020603050405020304" pitchFamily="18" charset="0"/>
                        </a:rPr>
                        <a:t>12</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spcAft>
                          <a:spcPts val="0"/>
                        </a:spcAft>
                      </a:pPr>
                      <a:r>
                        <a:rPr lang="vi-VN" sz="1350" b="0">
                          <a:solidFill>
                            <a:schemeClr val="tx1"/>
                          </a:solidFill>
                          <a:effectLst/>
                          <a:latin typeface="Times New Roman" panose="02020603050405020304" pitchFamily="18" charset="0"/>
                          <a:cs typeface="Times New Roman" panose="02020603050405020304" pitchFamily="18" charset="0"/>
                        </a:rPr>
                        <a:t>Cấp</a:t>
                      </a:r>
                      <a:r>
                        <a:rPr lang="vi-VN" sz="1350" b="0" spc="-7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gia</a:t>
                      </a:r>
                      <a:r>
                        <a:rPr lang="vi-VN" sz="1350" b="0" spc="-7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hạn</a:t>
                      </a:r>
                      <a:r>
                        <a:rPr lang="vi-VN" sz="1350" b="0" spc="-7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Giấy</a:t>
                      </a:r>
                      <a:r>
                        <a:rPr lang="vi-VN" sz="1350" b="0" spc="-7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phép</a:t>
                      </a:r>
                      <a:r>
                        <a:rPr lang="vi-VN" sz="1350" b="0" spc="-7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xuất</a:t>
                      </a:r>
                      <a:r>
                        <a:rPr lang="vi-VN" sz="1350" b="0" spc="-7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khẩu,</a:t>
                      </a:r>
                      <a:r>
                        <a:rPr lang="vi-VN" sz="1350" b="0" spc="-7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nhập</a:t>
                      </a:r>
                      <a:r>
                        <a:rPr lang="vi-VN" sz="1350" b="0" spc="-7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khẩu</a:t>
                      </a:r>
                      <a:r>
                        <a:rPr lang="vi-VN" sz="1350" b="0" spc="-70">
                          <a:solidFill>
                            <a:schemeClr val="tx1"/>
                          </a:solidFill>
                          <a:effectLst/>
                          <a:latin typeface="Times New Roman" panose="02020603050405020304" pitchFamily="18" charset="0"/>
                          <a:cs typeface="Times New Roman" panose="02020603050405020304" pitchFamily="18" charset="0"/>
                        </a:rPr>
                        <a:t> </a:t>
                      </a:r>
                      <a:r>
                        <a:rPr lang="vi-VN" sz="1350" b="0" spc="-25">
                          <a:solidFill>
                            <a:schemeClr val="tx1"/>
                          </a:solidFill>
                          <a:effectLst/>
                          <a:latin typeface="Times New Roman" panose="02020603050405020304" pitchFamily="18" charset="0"/>
                          <a:cs typeface="Times New Roman" panose="02020603050405020304" pitchFamily="18" charset="0"/>
                        </a:rPr>
                        <a:t>hóa</a:t>
                      </a:r>
                      <a:endParaRPr lang="zh-TW" sz="1100" b="0">
                        <a:solidFill>
                          <a:schemeClr val="tx1"/>
                        </a:solidFill>
                        <a:effectLst/>
                        <a:latin typeface="Times New Roman" panose="02020603050405020304" pitchFamily="18" charset="0"/>
                        <a:cs typeface="Times New Roman" panose="02020603050405020304" pitchFamily="18" charset="0"/>
                      </a:endParaRPr>
                    </a:p>
                    <a:p>
                      <a:pPr marL="67945">
                        <a:lnSpc>
                          <a:spcPts val="1450"/>
                        </a:lnSpc>
                        <a:spcAft>
                          <a:spcPts val="0"/>
                        </a:spcAft>
                      </a:pPr>
                      <a:r>
                        <a:rPr lang="vi-VN" sz="1350" b="0">
                          <a:solidFill>
                            <a:schemeClr val="tx1"/>
                          </a:solidFill>
                          <a:effectLst/>
                          <a:latin typeface="Times New Roman" panose="02020603050405020304" pitchFamily="18" charset="0"/>
                          <a:cs typeface="Times New Roman" panose="02020603050405020304" pitchFamily="18" charset="0"/>
                        </a:rPr>
                        <a:t>chất</a:t>
                      </a:r>
                      <a:r>
                        <a:rPr lang="vi-VN" sz="1350" b="0" spc="-2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cần</a:t>
                      </a:r>
                      <a:r>
                        <a:rPr lang="vi-VN" sz="1350" b="0" spc="-1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kiểm</a:t>
                      </a:r>
                      <a:r>
                        <a:rPr lang="vi-VN" sz="1350" b="0" spc="-1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soát</a:t>
                      </a:r>
                      <a:r>
                        <a:rPr lang="vi-VN" sz="1350" b="0" spc="-1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đặc</a:t>
                      </a:r>
                      <a:r>
                        <a:rPr lang="vi-VN" sz="1350" b="0" spc="-2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biệt</a:t>
                      </a:r>
                      <a:r>
                        <a:rPr lang="vi-VN" sz="1350" b="0" spc="-1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nhóm</a:t>
                      </a:r>
                      <a:r>
                        <a:rPr lang="vi-VN" sz="1350" b="0" spc="-15">
                          <a:solidFill>
                            <a:schemeClr val="tx1"/>
                          </a:solidFill>
                          <a:effectLst/>
                          <a:latin typeface="Times New Roman" panose="02020603050405020304" pitchFamily="18" charset="0"/>
                          <a:cs typeface="Times New Roman" panose="02020603050405020304" pitchFamily="18" charset="0"/>
                        </a:rPr>
                        <a:t> </a:t>
                      </a:r>
                      <a:r>
                        <a:rPr lang="vi-VN" sz="1350" b="0" spc="-50">
                          <a:solidFill>
                            <a:schemeClr val="tx1"/>
                          </a:solidFill>
                          <a:effectLst/>
                          <a:latin typeface="Times New Roman" panose="02020603050405020304" pitchFamily="18" charset="0"/>
                          <a:cs typeface="Times New Roman" panose="02020603050405020304" pitchFamily="18" charset="0"/>
                        </a:rPr>
                        <a:t>2</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spcBef>
                          <a:spcPts val="775"/>
                        </a:spcBef>
                        <a:spcAft>
                          <a:spcPts val="0"/>
                        </a:spcAft>
                      </a:pPr>
                      <a:r>
                        <a:rPr lang="vi-VN" sz="1350" b="0">
                          <a:solidFill>
                            <a:schemeClr val="tx1"/>
                          </a:solidFill>
                          <a:effectLst/>
                          <a:latin typeface="Times New Roman" panose="02020603050405020304" pitchFamily="18" charset="0"/>
                          <a:cs typeface="Times New Roman" panose="02020603050405020304" pitchFamily="18" charset="0"/>
                        </a:rPr>
                        <a:t>(Như</a:t>
                      </a:r>
                      <a:r>
                        <a:rPr lang="vi-VN" sz="1350" b="0" spc="-20">
                          <a:solidFill>
                            <a:schemeClr val="tx1"/>
                          </a:solidFill>
                          <a:effectLst/>
                          <a:latin typeface="Times New Roman" panose="02020603050405020304" pitchFamily="18" charset="0"/>
                          <a:cs typeface="Times New Roman" panose="02020603050405020304" pitchFamily="18" charset="0"/>
                        </a:rPr>
                        <a:t> </a:t>
                      </a:r>
                      <a:r>
                        <a:rPr lang="vi-VN" sz="1350" b="0" spc="-10">
                          <a:solidFill>
                            <a:schemeClr val="tx1"/>
                          </a:solidFill>
                          <a:effectLst/>
                          <a:latin typeface="Times New Roman" panose="02020603050405020304" pitchFamily="18" charset="0"/>
                          <a:cs typeface="Times New Roman" panose="02020603050405020304" pitchFamily="18" charset="0"/>
                        </a:rPr>
                        <a:t>trên)</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38091491"/>
                  </a:ext>
                </a:extLst>
              </a:tr>
              <a:tr h="393700">
                <a:tc>
                  <a:txBody>
                    <a:bodyPr/>
                    <a:lstStyle/>
                    <a:p>
                      <a:pPr marL="6350" algn="ctr">
                        <a:spcBef>
                          <a:spcPts val="775"/>
                        </a:spcBef>
                        <a:spcAft>
                          <a:spcPts val="0"/>
                        </a:spcAft>
                      </a:pPr>
                      <a:r>
                        <a:rPr lang="vi-VN" sz="1350" b="0" spc="-25">
                          <a:solidFill>
                            <a:schemeClr val="tx1"/>
                          </a:solidFill>
                          <a:effectLst/>
                          <a:latin typeface="Times New Roman" panose="02020603050405020304" pitchFamily="18" charset="0"/>
                          <a:cs typeface="Times New Roman" panose="02020603050405020304" pitchFamily="18" charset="0"/>
                        </a:rPr>
                        <a:t>13</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lnSpc>
                          <a:spcPts val="1550"/>
                        </a:lnSpc>
                        <a:spcAft>
                          <a:spcPts val="0"/>
                        </a:spcAft>
                      </a:pPr>
                      <a:r>
                        <a:rPr lang="vi-VN" sz="1350" b="0">
                          <a:solidFill>
                            <a:schemeClr val="tx1"/>
                          </a:solidFill>
                          <a:effectLst/>
                          <a:latin typeface="Times New Roman" panose="02020603050405020304" pitchFamily="18" charset="0"/>
                          <a:cs typeface="Times New Roman" panose="02020603050405020304" pitchFamily="18" charset="0"/>
                        </a:rPr>
                        <a:t>Cấp</a:t>
                      </a:r>
                      <a:r>
                        <a:rPr lang="vi-VN" sz="1350" b="0" spc="19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giấy</a:t>
                      </a:r>
                      <a:r>
                        <a:rPr lang="vi-VN" sz="1350" b="0" spc="19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chứng</a:t>
                      </a:r>
                      <a:r>
                        <a:rPr lang="vi-VN" sz="1350" b="0" spc="19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nhận</a:t>
                      </a:r>
                      <a:r>
                        <a:rPr lang="vi-VN" sz="1350" b="0" spc="19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đủ</a:t>
                      </a:r>
                      <a:r>
                        <a:rPr lang="vi-VN" sz="1350" b="0" spc="19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điều</a:t>
                      </a:r>
                      <a:r>
                        <a:rPr lang="vi-VN" sz="1350" b="0" spc="19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kiện</a:t>
                      </a:r>
                      <a:r>
                        <a:rPr lang="vi-VN" sz="1350" b="0" spc="19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hoạt</a:t>
                      </a:r>
                      <a:r>
                        <a:rPr lang="vi-VN" sz="1350" b="0" spc="19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động dịch vụ tồn trữ hóa chất thuộc UBND cấp tỉnh</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spcAft>
                          <a:spcPts val="0"/>
                        </a:spcAft>
                      </a:pPr>
                      <a:r>
                        <a:rPr lang="vi-VN" sz="1350" b="0">
                          <a:solidFill>
                            <a:schemeClr val="tx1"/>
                          </a:solidFill>
                          <a:effectLst/>
                          <a:latin typeface="Times New Roman" panose="02020603050405020304" pitchFamily="18" charset="0"/>
                          <a:cs typeface="Times New Roman" panose="02020603050405020304" pitchFamily="18" charset="0"/>
                        </a:rPr>
                        <a:t>Lưu</a:t>
                      </a:r>
                      <a:r>
                        <a:rPr lang="vi-VN" sz="1350" b="0" spc="13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ý:</a:t>
                      </a:r>
                      <a:r>
                        <a:rPr lang="vi-VN" sz="1350" b="0" spc="13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chưa</a:t>
                      </a:r>
                      <a:r>
                        <a:rPr lang="vi-VN" sz="1350" b="0" spc="14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tiếp</a:t>
                      </a:r>
                      <a:r>
                        <a:rPr lang="vi-VN" sz="1350" b="0" spc="13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nhận</a:t>
                      </a:r>
                      <a:r>
                        <a:rPr lang="vi-VN" sz="1350" b="0" spc="13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đến</a:t>
                      </a:r>
                      <a:r>
                        <a:rPr lang="vi-VN" sz="1350" b="0" spc="140">
                          <a:solidFill>
                            <a:schemeClr val="tx1"/>
                          </a:solidFill>
                          <a:effectLst/>
                          <a:latin typeface="Times New Roman" panose="02020603050405020304" pitchFamily="18" charset="0"/>
                          <a:cs typeface="Times New Roman" panose="02020603050405020304" pitchFamily="18" charset="0"/>
                        </a:rPr>
                        <a:t> </a:t>
                      </a:r>
                      <a:r>
                        <a:rPr lang="vi-VN" sz="1350" b="0" spc="-25">
                          <a:solidFill>
                            <a:schemeClr val="tx1"/>
                          </a:solidFill>
                          <a:effectLst/>
                          <a:latin typeface="Times New Roman" panose="02020603050405020304" pitchFamily="18" charset="0"/>
                          <a:cs typeface="Times New Roman" panose="02020603050405020304" pitchFamily="18" charset="0"/>
                        </a:rPr>
                        <a:t>hết</a:t>
                      </a:r>
                      <a:endParaRPr lang="zh-TW" sz="1100" b="0">
                        <a:solidFill>
                          <a:schemeClr val="tx1"/>
                        </a:solidFill>
                        <a:effectLst/>
                        <a:latin typeface="Times New Roman" panose="02020603050405020304" pitchFamily="18" charset="0"/>
                        <a:cs typeface="Times New Roman" panose="02020603050405020304" pitchFamily="18" charset="0"/>
                      </a:endParaRPr>
                    </a:p>
                    <a:p>
                      <a:pPr marL="67945">
                        <a:lnSpc>
                          <a:spcPts val="1450"/>
                        </a:lnSpc>
                        <a:spcAft>
                          <a:spcPts val="0"/>
                        </a:spcAft>
                      </a:pPr>
                      <a:r>
                        <a:rPr lang="vi-VN" sz="1350" b="0" spc="-10">
                          <a:solidFill>
                            <a:schemeClr val="tx1"/>
                          </a:solidFill>
                          <a:effectLst/>
                          <a:latin typeface="Times New Roman" panose="02020603050405020304" pitchFamily="18" charset="0"/>
                          <a:cs typeface="Times New Roman" panose="02020603050405020304" pitchFamily="18" charset="0"/>
                        </a:rPr>
                        <a:t>30/6/2026</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62204167"/>
                  </a:ext>
                </a:extLst>
              </a:tr>
              <a:tr h="393700">
                <a:tc>
                  <a:txBody>
                    <a:bodyPr/>
                    <a:lstStyle/>
                    <a:p>
                      <a:pPr marL="6350" algn="ctr">
                        <a:spcBef>
                          <a:spcPts val="775"/>
                        </a:spcBef>
                        <a:spcAft>
                          <a:spcPts val="0"/>
                        </a:spcAft>
                      </a:pPr>
                      <a:r>
                        <a:rPr lang="vi-VN" sz="1350" b="0" spc="-25">
                          <a:solidFill>
                            <a:schemeClr val="tx1"/>
                          </a:solidFill>
                          <a:effectLst/>
                          <a:latin typeface="Times New Roman" panose="02020603050405020304" pitchFamily="18" charset="0"/>
                          <a:cs typeface="Times New Roman" panose="02020603050405020304" pitchFamily="18" charset="0"/>
                        </a:rPr>
                        <a:t>14</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lnSpc>
                          <a:spcPts val="1550"/>
                        </a:lnSpc>
                        <a:spcAft>
                          <a:spcPts val="0"/>
                        </a:spcAft>
                      </a:pPr>
                      <a:r>
                        <a:rPr lang="vi-VN" sz="1350" b="0">
                          <a:solidFill>
                            <a:schemeClr val="tx1"/>
                          </a:solidFill>
                          <a:effectLst/>
                          <a:latin typeface="Times New Roman" panose="02020603050405020304" pitchFamily="18" charset="0"/>
                          <a:cs typeface="Times New Roman" panose="02020603050405020304" pitchFamily="18" charset="0"/>
                        </a:rPr>
                        <a:t>Cấp</a:t>
                      </a:r>
                      <a:r>
                        <a:rPr lang="vi-VN" sz="1350" b="0" spc="-2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lại</a:t>
                      </a:r>
                      <a:r>
                        <a:rPr lang="vi-VN" sz="1350" b="0" spc="-1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giấy</a:t>
                      </a:r>
                      <a:r>
                        <a:rPr lang="vi-VN" sz="1350" b="0" spc="-2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chứng</a:t>
                      </a:r>
                      <a:r>
                        <a:rPr lang="vi-VN" sz="1350" b="0" spc="-2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nhận</a:t>
                      </a:r>
                      <a:r>
                        <a:rPr lang="vi-VN" sz="1350" b="0" spc="-2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đủ</a:t>
                      </a:r>
                      <a:r>
                        <a:rPr lang="vi-VN" sz="1350" b="0" spc="-2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điều</a:t>
                      </a:r>
                      <a:r>
                        <a:rPr lang="vi-VN" sz="1350" b="0" spc="-2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kiện</a:t>
                      </a:r>
                      <a:r>
                        <a:rPr lang="vi-VN" sz="1350" b="0" spc="-2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hoạt</a:t>
                      </a:r>
                      <a:r>
                        <a:rPr lang="vi-VN" sz="1350" b="0" spc="-1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động dịch vụ tồn trữ hóa chất thuộc UBND cấp tỉnh</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spcAft>
                          <a:spcPts val="0"/>
                        </a:spcAft>
                      </a:pPr>
                      <a:r>
                        <a:rPr lang="vi-VN" sz="1350" b="0">
                          <a:solidFill>
                            <a:schemeClr val="tx1"/>
                          </a:solidFill>
                          <a:effectLst/>
                          <a:latin typeface="Times New Roman" panose="02020603050405020304" pitchFamily="18" charset="0"/>
                          <a:cs typeface="Times New Roman" panose="02020603050405020304" pitchFamily="18" charset="0"/>
                        </a:rPr>
                        <a:t>Lưu</a:t>
                      </a:r>
                      <a:r>
                        <a:rPr lang="vi-VN" sz="1350" b="0" spc="13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ý:</a:t>
                      </a:r>
                      <a:r>
                        <a:rPr lang="vi-VN" sz="1350" b="0" spc="13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chưa</a:t>
                      </a:r>
                      <a:r>
                        <a:rPr lang="vi-VN" sz="1350" b="0" spc="14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tiếp</a:t>
                      </a:r>
                      <a:r>
                        <a:rPr lang="vi-VN" sz="1350" b="0" spc="13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nhận</a:t>
                      </a:r>
                      <a:r>
                        <a:rPr lang="vi-VN" sz="1350" b="0" spc="13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đến</a:t>
                      </a:r>
                      <a:r>
                        <a:rPr lang="vi-VN" sz="1350" b="0" spc="140">
                          <a:solidFill>
                            <a:schemeClr val="tx1"/>
                          </a:solidFill>
                          <a:effectLst/>
                          <a:latin typeface="Times New Roman" panose="02020603050405020304" pitchFamily="18" charset="0"/>
                          <a:cs typeface="Times New Roman" panose="02020603050405020304" pitchFamily="18" charset="0"/>
                        </a:rPr>
                        <a:t> </a:t>
                      </a:r>
                      <a:r>
                        <a:rPr lang="vi-VN" sz="1350" b="0" spc="-25">
                          <a:solidFill>
                            <a:schemeClr val="tx1"/>
                          </a:solidFill>
                          <a:effectLst/>
                          <a:latin typeface="Times New Roman" panose="02020603050405020304" pitchFamily="18" charset="0"/>
                          <a:cs typeface="Times New Roman" panose="02020603050405020304" pitchFamily="18" charset="0"/>
                        </a:rPr>
                        <a:t>hết</a:t>
                      </a:r>
                      <a:endParaRPr lang="zh-TW" sz="1100" b="0">
                        <a:solidFill>
                          <a:schemeClr val="tx1"/>
                        </a:solidFill>
                        <a:effectLst/>
                        <a:latin typeface="Times New Roman" panose="02020603050405020304" pitchFamily="18" charset="0"/>
                        <a:cs typeface="Times New Roman" panose="02020603050405020304" pitchFamily="18" charset="0"/>
                      </a:endParaRPr>
                    </a:p>
                    <a:p>
                      <a:pPr marL="67945">
                        <a:lnSpc>
                          <a:spcPts val="1450"/>
                        </a:lnSpc>
                        <a:spcAft>
                          <a:spcPts val="0"/>
                        </a:spcAft>
                      </a:pPr>
                      <a:r>
                        <a:rPr lang="vi-VN" sz="1350" b="0" spc="-10">
                          <a:solidFill>
                            <a:schemeClr val="tx1"/>
                          </a:solidFill>
                          <a:effectLst/>
                          <a:latin typeface="Times New Roman" panose="02020603050405020304" pitchFamily="18" charset="0"/>
                          <a:cs typeface="Times New Roman" panose="02020603050405020304" pitchFamily="18" charset="0"/>
                        </a:rPr>
                        <a:t>30/6/2026</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03665724"/>
                  </a:ext>
                </a:extLst>
              </a:tr>
              <a:tr h="591185">
                <a:tc>
                  <a:txBody>
                    <a:bodyPr/>
                    <a:lstStyle/>
                    <a:p>
                      <a:pPr marL="67945">
                        <a:spcAft>
                          <a:spcPts val="0"/>
                        </a:spcAft>
                      </a:pPr>
                      <a:r>
                        <a:rPr lang="vi-VN" sz="1350" b="0">
                          <a:solidFill>
                            <a:schemeClr val="tx1"/>
                          </a:solidFill>
                          <a:effectLst/>
                          <a:latin typeface="Times New Roman" panose="02020603050405020304" pitchFamily="18" charset="0"/>
                          <a:cs typeface="Times New Roman" panose="02020603050405020304" pitchFamily="18" charset="0"/>
                        </a:rPr>
                        <a:t> </a:t>
                      </a:r>
                      <a:endParaRPr lang="zh-TW" sz="1100" b="0">
                        <a:solidFill>
                          <a:schemeClr val="tx1"/>
                        </a:solidFill>
                        <a:effectLst/>
                        <a:latin typeface="Times New Roman" panose="02020603050405020304" pitchFamily="18" charset="0"/>
                        <a:cs typeface="Times New Roman" panose="02020603050405020304" pitchFamily="18" charset="0"/>
                      </a:endParaRPr>
                    </a:p>
                    <a:p>
                      <a:pPr marL="6350" algn="ctr">
                        <a:spcAft>
                          <a:spcPts val="0"/>
                        </a:spcAft>
                      </a:pPr>
                      <a:r>
                        <a:rPr lang="vi-VN" sz="1350" b="0" spc="-25">
                          <a:solidFill>
                            <a:schemeClr val="tx1"/>
                          </a:solidFill>
                          <a:effectLst/>
                          <a:latin typeface="Times New Roman" panose="02020603050405020304" pitchFamily="18" charset="0"/>
                          <a:cs typeface="Times New Roman" panose="02020603050405020304" pitchFamily="18" charset="0"/>
                        </a:rPr>
                        <a:t>15</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marR="60960" algn="just">
                        <a:lnSpc>
                          <a:spcPts val="1550"/>
                        </a:lnSpc>
                        <a:spcAft>
                          <a:spcPts val="0"/>
                        </a:spcAft>
                      </a:pPr>
                      <a:r>
                        <a:rPr lang="vi-VN" sz="1350" b="0">
                          <a:solidFill>
                            <a:schemeClr val="tx1"/>
                          </a:solidFill>
                          <a:effectLst/>
                          <a:latin typeface="Times New Roman" panose="02020603050405020304" pitchFamily="18" charset="0"/>
                          <a:cs typeface="Times New Roman" panose="02020603050405020304" pitchFamily="18" charset="0"/>
                        </a:rPr>
                        <a:t>Cấp điều chỉnh giấy chứng nhận đủ điều kiện hoạt</a:t>
                      </a:r>
                      <a:r>
                        <a:rPr lang="vi-VN" sz="1350" b="0" spc="-3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động</a:t>
                      </a:r>
                      <a:r>
                        <a:rPr lang="vi-VN" sz="1350" b="0" spc="-4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dịch</a:t>
                      </a:r>
                      <a:r>
                        <a:rPr lang="vi-VN" sz="1350" b="0" spc="-4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vụ</a:t>
                      </a:r>
                      <a:r>
                        <a:rPr lang="vi-VN" sz="1350" b="0" spc="-4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tồn</a:t>
                      </a:r>
                      <a:r>
                        <a:rPr lang="vi-VN" sz="1350" b="0" spc="-4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trữ</a:t>
                      </a:r>
                      <a:r>
                        <a:rPr lang="vi-VN" sz="1350" b="0" spc="-4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hóa</a:t>
                      </a:r>
                      <a:r>
                        <a:rPr lang="vi-VN" sz="1350" b="0" spc="-4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chất</a:t>
                      </a:r>
                      <a:r>
                        <a:rPr lang="vi-VN" sz="1350" b="0" spc="-3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thuộc</a:t>
                      </a:r>
                      <a:r>
                        <a:rPr lang="vi-VN" sz="1350" b="0" spc="-3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UBND cấp tỉnh</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spcBef>
                          <a:spcPts val="775"/>
                        </a:spcBef>
                        <a:spcAft>
                          <a:spcPts val="0"/>
                        </a:spcAft>
                      </a:pPr>
                      <a:r>
                        <a:rPr lang="vi-VN" sz="1350" b="0">
                          <a:solidFill>
                            <a:schemeClr val="tx1"/>
                          </a:solidFill>
                          <a:effectLst/>
                          <a:latin typeface="Times New Roman" panose="02020603050405020304" pitchFamily="18" charset="0"/>
                          <a:cs typeface="Times New Roman" panose="02020603050405020304" pitchFamily="18" charset="0"/>
                        </a:rPr>
                        <a:t>Lưu</a:t>
                      </a:r>
                      <a:r>
                        <a:rPr lang="vi-VN" sz="1350" b="0" spc="13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ý:</a:t>
                      </a:r>
                      <a:r>
                        <a:rPr lang="vi-VN" sz="1350" b="0" spc="13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chưa</a:t>
                      </a:r>
                      <a:r>
                        <a:rPr lang="vi-VN" sz="1350" b="0" spc="14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tiếp</a:t>
                      </a:r>
                      <a:r>
                        <a:rPr lang="vi-VN" sz="1350" b="0" spc="13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nhận</a:t>
                      </a:r>
                      <a:r>
                        <a:rPr lang="vi-VN" sz="1350" b="0" spc="13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đến</a:t>
                      </a:r>
                      <a:r>
                        <a:rPr lang="vi-VN" sz="1350" b="0" spc="140">
                          <a:solidFill>
                            <a:schemeClr val="tx1"/>
                          </a:solidFill>
                          <a:effectLst/>
                          <a:latin typeface="Times New Roman" panose="02020603050405020304" pitchFamily="18" charset="0"/>
                          <a:cs typeface="Times New Roman" panose="02020603050405020304" pitchFamily="18" charset="0"/>
                        </a:rPr>
                        <a:t> </a:t>
                      </a:r>
                      <a:r>
                        <a:rPr lang="vi-VN" sz="1350" b="0" spc="-25">
                          <a:solidFill>
                            <a:schemeClr val="tx1"/>
                          </a:solidFill>
                          <a:effectLst/>
                          <a:latin typeface="Times New Roman" panose="02020603050405020304" pitchFamily="18" charset="0"/>
                          <a:cs typeface="Times New Roman" panose="02020603050405020304" pitchFamily="18" charset="0"/>
                        </a:rPr>
                        <a:t>hết</a:t>
                      </a:r>
                      <a:endParaRPr lang="zh-TW" sz="1100" b="0">
                        <a:solidFill>
                          <a:schemeClr val="tx1"/>
                        </a:solidFill>
                        <a:effectLst/>
                        <a:latin typeface="Times New Roman" panose="02020603050405020304" pitchFamily="18" charset="0"/>
                        <a:cs typeface="Times New Roman" panose="02020603050405020304" pitchFamily="18" charset="0"/>
                      </a:endParaRPr>
                    </a:p>
                    <a:p>
                      <a:pPr marL="67945">
                        <a:spcAft>
                          <a:spcPts val="0"/>
                        </a:spcAft>
                      </a:pPr>
                      <a:r>
                        <a:rPr lang="vi-VN" sz="1350" b="0" spc="-10">
                          <a:solidFill>
                            <a:schemeClr val="tx1"/>
                          </a:solidFill>
                          <a:effectLst/>
                          <a:latin typeface="Times New Roman" panose="02020603050405020304" pitchFamily="18" charset="0"/>
                          <a:cs typeface="Times New Roman" panose="02020603050405020304" pitchFamily="18" charset="0"/>
                        </a:rPr>
                        <a:t>30/6/2026</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5669933"/>
                  </a:ext>
                </a:extLst>
              </a:tr>
              <a:tr h="393700">
                <a:tc>
                  <a:txBody>
                    <a:bodyPr/>
                    <a:lstStyle/>
                    <a:p>
                      <a:pPr marL="6350" algn="ctr">
                        <a:spcBef>
                          <a:spcPts val="775"/>
                        </a:spcBef>
                        <a:spcAft>
                          <a:spcPts val="0"/>
                        </a:spcAft>
                      </a:pPr>
                      <a:r>
                        <a:rPr lang="vi-VN" sz="1350" b="0" spc="-25">
                          <a:solidFill>
                            <a:schemeClr val="tx1"/>
                          </a:solidFill>
                          <a:effectLst/>
                          <a:latin typeface="Times New Roman" panose="02020603050405020304" pitchFamily="18" charset="0"/>
                          <a:cs typeface="Times New Roman" panose="02020603050405020304" pitchFamily="18" charset="0"/>
                        </a:rPr>
                        <a:t>16</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spcAft>
                          <a:spcPts val="0"/>
                        </a:spcAft>
                      </a:pPr>
                      <a:r>
                        <a:rPr lang="vi-VN" sz="1350" b="0">
                          <a:solidFill>
                            <a:schemeClr val="tx1"/>
                          </a:solidFill>
                          <a:effectLst/>
                          <a:latin typeface="Times New Roman" panose="02020603050405020304" pitchFamily="18" charset="0"/>
                          <a:cs typeface="Times New Roman" panose="02020603050405020304" pitchFamily="18" charset="0"/>
                        </a:rPr>
                        <a:t>Cấp</a:t>
                      </a:r>
                      <a:r>
                        <a:rPr lang="vi-VN" sz="1350" b="0" spc="-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Giấy chứng nhận</a:t>
                      </a:r>
                      <a:r>
                        <a:rPr lang="vi-VN" sz="1350" b="0" spc="-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đủ điều kiện</a:t>
                      </a:r>
                      <a:r>
                        <a:rPr lang="vi-VN" sz="1350" b="0" spc="-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sản xuất</a:t>
                      </a:r>
                      <a:r>
                        <a:rPr lang="vi-VN" sz="1350" b="0" spc="5">
                          <a:solidFill>
                            <a:schemeClr val="tx1"/>
                          </a:solidFill>
                          <a:effectLst/>
                          <a:latin typeface="Times New Roman" panose="02020603050405020304" pitchFamily="18" charset="0"/>
                          <a:cs typeface="Times New Roman" panose="02020603050405020304" pitchFamily="18" charset="0"/>
                        </a:rPr>
                        <a:t> </a:t>
                      </a:r>
                      <a:r>
                        <a:rPr lang="vi-VN" sz="1350" b="0" spc="-25">
                          <a:solidFill>
                            <a:schemeClr val="tx1"/>
                          </a:solidFill>
                          <a:effectLst/>
                          <a:latin typeface="Times New Roman" panose="02020603050405020304" pitchFamily="18" charset="0"/>
                          <a:cs typeface="Times New Roman" panose="02020603050405020304" pitchFamily="18" charset="0"/>
                        </a:rPr>
                        <a:t>hóa</a:t>
                      </a:r>
                      <a:endParaRPr lang="zh-TW" sz="1100" b="0">
                        <a:solidFill>
                          <a:schemeClr val="tx1"/>
                        </a:solidFill>
                        <a:effectLst/>
                        <a:latin typeface="Times New Roman" panose="02020603050405020304" pitchFamily="18" charset="0"/>
                        <a:cs typeface="Times New Roman" panose="02020603050405020304" pitchFamily="18" charset="0"/>
                      </a:endParaRPr>
                    </a:p>
                    <a:p>
                      <a:pPr marL="67945">
                        <a:lnSpc>
                          <a:spcPts val="1450"/>
                        </a:lnSpc>
                        <a:spcAft>
                          <a:spcPts val="0"/>
                        </a:spcAft>
                      </a:pPr>
                      <a:r>
                        <a:rPr lang="vi-VN" sz="1350" b="0">
                          <a:solidFill>
                            <a:schemeClr val="tx1"/>
                          </a:solidFill>
                          <a:effectLst/>
                          <a:latin typeface="Times New Roman" panose="02020603050405020304" pitchFamily="18" charset="0"/>
                          <a:cs typeface="Times New Roman" panose="02020603050405020304" pitchFamily="18" charset="0"/>
                        </a:rPr>
                        <a:t>chất</a:t>
                      </a:r>
                      <a:r>
                        <a:rPr lang="vi-VN" sz="1350" b="0" spc="-1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có</a:t>
                      </a:r>
                      <a:r>
                        <a:rPr lang="vi-VN" sz="1350" b="0" spc="-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điều</a:t>
                      </a:r>
                      <a:r>
                        <a:rPr lang="vi-VN" sz="1350" b="0" spc="-5">
                          <a:solidFill>
                            <a:schemeClr val="tx1"/>
                          </a:solidFill>
                          <a:effectLst/>
                          <a:latin typeface="Times New Roman" panose="02020603050405020304" pitchFamily="18" charset="0"/>
                          <a:cs typeface="Times New Roman" panose="02020603050405020304" pitchFamily="18" charset="0"/>
                        </a:rPr>
                        <a:t> </a:t>
                      </a:r>
                      <a:r>
                        <a:rPr lang="vi-VN" sz="1350" b="0" spc="-20">
                          <a:solidFill>
                            <a:schemeClr val="tx1"/>
                          </a:solidFill>
                          <a:effectLst/>
                          <a:latin typeface="Times New Roman" panose="02020603050405020304" pitchFamily="18" charset="0"/>
                          <a:cs typeface="Times New Roman" panose="02020603050405020304" pitchFamily="18" charset="0"/>
                        </a:rPr>
                        <a:t>kiện</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lnSpc>
                          <a:spcPts val="1550"/>
                        </a:lnSpc>
                        <a:spcAft>
                          <a:spcPts val="0"/>
                        </a:spcAft>
                      </a:pPr>
                      <a:r>
                        <a:rPr lang="vi-VN" sz="1350" b="0">
                          <a:solidFill>
                            <a:schemeClr val="tx1"/>
                          </a:solidFill>
                          <a:effectLst/>
                          <a:latin typeface="Times New Roman" panose="02020603050405020304" pitchFamily="18" charset="0"/>
                          <a:cs typeface="Times New Roman" panose="02020603050405020304" pitchFamily="18" charset="0"/>
                        </a:rPr>
                        <a:t>Nộp</a:t>
                      </a:r>
                      <a:r>
                        <a:rPr lang="vi-VN" sz="1350" b="0" spc="20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trực</a:t>
                      </a:r>
                      <a:r>
                        <a:rPr lang="vi-VN" sz="1350" b="0" spc="20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tiếp/Bưu</a:t>
                      </a:r>
                      <a:r>
                        <a:rPr lang="vi-VN" sz="1350" b="0" spc="20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điện</a:t>
                      </a:r>
                      <a:r>
                        <a:rPr lang="vi-VN" sz="1350" b="0" spc="20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hoặc Trực tuyến</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53969056"/>
                  </a:ext>
                </a:extLst>
              </a:tr>
              <a:tr h="196850">
                <a:tc>
                  <a:txBody>
                    <a:bodyPr/>
                    <a:lstStyle/>
                    <a:p>
                      <a:pPr marL="6350" algn="ctr">
                        <a:lnSpc>
                          <a:spcPts val="1450"/>
                        </a:lnSpc>
                        <a:spcAft>
                          <a:spcPts val="0"/>
                        </a:spcAft>
                      </a:pPr>
                      <a:r>
                        <a:rPr lang="vi-VN" sz="1350" b="0" spc="-25">
                          <a:solidFill>
                            <a:schemeClr val="tx1"/>
                          </a:solidFill>
                          <a:effectLst/>
                          <a:latin typeface="Times New Roman" panose="02020603050405020304" pitchFamily="18" charset="0"/>
                          <a:cs typeface="Times New Roman" panose="02020603050405020304" pitchFamily="18" charset="0"/>
                        </a:rPr>
                        <a:t>17</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lnSpc>
                          <a:spcPts val="1450"/>
                        </a:lnSpc>
                        <a:spcAft>
                          <a:spcPts val="0"/>
                        </a:spcAft>
                      </a:pPr>
                      <a:r>
                        <a:rPr lang="vi-VN" sz="1350" b="0">
                          <a:solidFill>
                            <a:schemeClr val="tx1"/>
                          </a:solidFill>
                          <a:effectLst/>
                          <a:latin typeface="Times New Roman" panose="02020603050405020304" pitchFamily="18" charset="0"/>
                          <a:cs typeface="Times New Roman" panose="02020603050405020304" pitchFamily="18" charset="0"/>
                        </a:rPr>
                        <a:t>Cấp</a:t>
                      </a:r>
                      <a:r>
                        <a:rPr lang="vi-VN" sz="1350" b="0" spc="9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Giấy</a:t>
                      </a:r>
                      <a:r>
                        <a:rPr lang="vi-VN" sz="1350" b="0" spc="9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chứng</a:t>
                      </a:r>
                      <a:r>
                        <a:rPr lang="vi-VN" sz="1350" b="0" spc="9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nhận</a:t>
                      </a:r>
                      <a:r>
                        <a:rPr lang="vi-VN" sz="1350" b="0" spc="9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đủ</a:t>
                      </a:r>
                      <a:r>
                        <a:rPr lang="vi-VN" sz="1350" b="0" spc="9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điều</a:t>
                      </a:r>
                      <a:r>
                        <a:rPr lang="vi-VN" sz="1350" b="0" spc="9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kiện</a:t>
                      </a:r>
                      <a:r>
                        <a:rPr lang="vi-VN" sz="1350" b="0" spc="9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kinh</a:t>
                      </a:r>
                      <a:r>
                        <a:rPr lang="vi-VN" sz="1350" b="0" spc="90">
                          <a:solidFill>
                            <a:schemeClr val="tx1"/>
                          </a:solidFill>
                          <a:effectLst/>
                          <a:latin typeface="Times New Roman" panose="02020603050405020304" pitchFamily="18" charset="0"/>
                          <a:cs typeface="Times New Roman" panose="02020603050405020304" pitchFamily="18" charset="0"/>
                        </a:rPr>
                        <a:t> </a:t>
                      </a:r>
                      <a:r>
                        <a:rPr lang="vi-VN" sz="1350" b="0" spc="-10">
                          <a:solidFill>
                            <a:schemeClr val="tx1"/>
                          </a:solidFill>
                          <a:effectLst/>
                          <a:latin typeface="Times New Roman" panose="02020603050405020304" pitchFamily="18" charset="0"/>
                          <a:cs typeface="Times New Roman" panose="02020603050405020304" pitchFamily="18" charset="0"/>
                        </a:rPr>
                        <a:t>doanh</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lnSpc>
                          <a:spcPts val="1450"/>
                        </a:lnSpc>
                        <a:spcAft>
                          <a:spcPts val="0"/>
                        </a:spcAft>
                      </a:pPr>
                      <a:r>
                        <a:rPr lang="vi-VN" sz="1350" b="0">
                          <a:solidFill>
                            <a:schemeClr val="tx1"/>
                          </a:solidFill>
                          <a:effectLst/>
                          <a:latin typeface="Times New Roman" panose="02020603050405020304" pitchFamily="18" charset="0"/>
                          <a:cs typeface="Times New Roman" panose="02020603050405020304" pitchFamily="18" charset="0"/>
                        </a:rPr>
                        <a:t>(Như</a:t>
                      </a:r>
                      <a:r>
                        <a:rPr lang="vi-VN" sz="1350" b="0" spc="-20">
                          <a:solidFill>
                            <a:schemeClr val="tx1"/>
                          </a:solidFill>
                          <a:effectLst/>
                          <a:latin typeface="Times New Roman" panose="02020603050405020304" pitchFamily="18" charset="0"/>
                          <a:cs typeface="Times New Roman" panose="02020603050405020304" pitchFamily="18" charset="0"/>
                        </a:rPr>
                        <a:t> </a:t>
                      </a:r>
                      <a:r>
                        <a:rPr lang="vi-VN" sz="1350" b="0" spc="-10">
                          <a:solidFill>
                            <a:schemeClr val="tx1"/>
                          </a:solidFill>
                          <a:effectLst/>
                          <a:latin typeface="Times New Roman" panose="02020603050405020304" pitchFamily="18" charset="0"/>
                          <a:cs typeface="Times New Roman" panose="02020603050405020304" pitchFamily="18" charset="0"/>
                        </a:rPr>
                        <a:t>trên)</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89364610"/>
                  </a:ext>
                </a:extLst>
              </a:tr>
            </a:tbl>
          </a:graphicData>
        </a:graphic>
      </p:graphicFrame>
      <p:sp>
        <p:nvSpPr>
          <p:cNvPr id="12" name="Rectangle 2"/>
          <p:cNvSpPr>
            <a:spLocks noChangeArrowheads="1"/>
          </p:cNvSpPr>
          <p:nvPr/>
        </p:nvSpPr>
        <p:spPr bwMode="auto">
          <a:xfrm flipV="1">
            <a:off x="8208963" y="4049047"/>
            <a:ext cx="6221412" cy="692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vi-VN" altLang="zh-TW" sz="13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rPr>
              <a:t/>
            </a:r>
            <a:br>
              <a:rPr kumimoji="0" lang="vi-VN" altLang="zh-TW" sz="1300" b="0"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rPr>
            </a:br>
            <a:endParaRPr kumimoji="0" lang="vi-VN" altLang="zh-TW" sz="800" b="0" i="0" u="none" strike="noStrike" cap="none" normalizeH="0" baseline="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vi-VN" altLang="zh-TW" sz="1800" b="0" i="0" u="none" strike="noStrike" cap="none" normalizeH="0" baseline="0" smtClean="0">
              <a:ln>
                <a:noFill/>
              </a:ln>
              <a:solidFill>
                <a:schemeClr val="tx1"/>
              </a:solidFill>
              <a:effectLst/>
              <a:latin typeface="Arial" panose="020B0604020202020204" pitchFamily="34" charset="0"/>
            </a:endParaRPr>
          </a:p>
        </p:txBody>
      </p:sp>
      <p:graphicFrame>
        <p:nvGraphicFramePr>
          <p:cNvPr id="13" name="Table 12"/>
          <p:cNvGraphicFramePr>
            <a:graphicFrameLocks noGrp="1"/>
          </p:cNvGraphicFramePr>
          <p:nvPr>
            <p:extLst>
              <p:ext uri="{D42A27DB-BD31-4B8C-83A1-F6EECF244321}">
                <p14:modId xmlns:p14="http://schemas.microsoft.com/office/powerpoint/2010/main" val="2444877610"/>
              </p:ext>
            </p:extLst>
          </p:nvPr>
        </p:nvGraphicFramePr>
        <p:xfrm>
          <a:off x="5455602" y="4246721"/>
          <a:ext cx="6233795" cy="2118995"/>
        </p:xfrm>
        <a:graphic>
          <a:graphicData uri="http://schemas.openxmlformats.org/drawingml/2006/table">
            <a:tbl>
              <a:tblPr firstRow="1" firstCol="1" lastRow="1" lastCol="1" bandRow="1" bandCol="1">
                <a:tableStyleId>{5C22544A-7EE6-4342-B048-85BDC9FD1C3A}</a:tableStyleId>
              </a:tblPr>
              <a:tblGrid>
                <a:gridCol w="508635">
                  <a:extLst>
                    <a:ext uri="{9D8B030D-6E8A-4147-A177-3AD203B41FA5}">
                      <a16:colId xmlns:a16="http://schemas.microsoft.com/office/drawing/2014/main" val="3300167516"/>
                    </a:ext>
                  </a:extLst>
                </a:gridCol>
                <a:gridCol w="3429000">
                  <a:extLst>
                    <a:ext uri="{9D8B030D-6E8A-4147-A177-3AD203B41FA5}">
                      <a16:colId xmlns:a16="http://schemas.microsoft.com/office/drawing/2014/main" val="2886554727"/>
                    </a:ext>
                  </a:extLst>
                </a:gridCol>
                <a:gridCol w="2296160">
                  <a:extLst>
                    <a:ext uri="{9D8B030D-6E8A-4147-A177-3AD203B41FA5}">
                      <a16:colId xmlns:a16="http://schemas.microsoft.com/office/drawing/2014/main" val="3871047538"/>
                    </a:ext>
                  </a:extLst>
                </a:gridCol>
              </a:tblGrid>
              <a:tr h="196850">
                <a:tc>
                  <a:txBody>
                    <a:bodyPr/>
                    <a:lstStyle/>
                    <a:p>
                      <a:pPr marL="67945">
                        <a:spcAft>
                          <a:spcPts val="0"/>
                        </a:spcAft>
                      </a:pPr>
                      <a:r>
                        <a:rPr lang="vi-VN" sz="1100" b="0">
                          <a:solidFill>
                            <a:schemeClr val="tx1"/>
                          </a:solidFill>
                          <a:effectLst/>
                          <a:latin typeface="Times New Roman" panose="02020603050405020304" pitchFamily="18" charset="0"/>
                          <a:cs typeface="Times New Roman" panose="02020603050405020304" pitchFamily="18" charset="0"/>
                        </a:rPr>
                        <a:t> </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lnSpc>
                          <a:spcPts val="1450"/>
                        </a:lnSpc>
                        <a:spcAft>
                          <a:spcPts val="0"/>
                        </a:spcAft>
                      </a:pPr>
                      <a:r>
                        <a:rPr lang="vi-VN" sz="1350" b="0">
                          <a:solidFill>
                            <a:schemeClr val="tx1"/>
                          </a:solidFill>
                          <a:effectLst/>
                          <a:latin typeface="Times New Roman" panose="02020603050405020304" pitchFamily="18" charset="0"/>
                          <a:cs typeface="Times New Roman" panose="02020603050405020304" pitchFamily="18" charset="0"/>
                        </a:rPr>
                        <a:t>hóa</a:t>
                      </a:r>
                      <a:r>
                        <a:rPr lang="vi-VN" sz="1350" b="0" spc="-1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chất</a:t>
                      </a:r>
                      <a:r>
                        <a:rPr lang="vi-VN" sz="1350" b="0" spc="-1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có</a:t>
                      </a:r>
                      <a:r>
                        <a:rPr lang="vi-VN" sz="1350" b="0" spc="-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điều </a:t>
                      </a:r>
                      <a:r>
                        <a:rPr lang="vi-VN" sz="1350" b="0" spc="-20">
                          <a:solidFill>
                            <a:schemeClr val="tx1"/>
                          </a:solidFill>
                          <a:effectLst/>
                          <a:latin typeface="Times New Roman" panose="02020603050405020304" pitchFamily="18" charset="0"/>
                          <a:cs typeface="Times New Roman" panose="02020603050405020304" pitchFamily="18" charset="0"/>
                        </a:rPr>
                        <a:t>kiện</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spcAft>
                          <a:spcPts val="0"/>
                        </a:spcAft>
                      </a:pPr>
                      <a:r>
                        <a:rPr lang="vi-VN" sz="1100" b="0">
                          <a:solidFill>
                            <a:schemeClr val="tx1"/>
                          </a:solidFill>
                          <a:effectLst/>
                          <a:latin typeface="Times New Roman" panose="02020603050405020304" pitchFamily="18" charset="0"/>
                          <a:cs typeface="Times New Roman" panose="02020603050405020304" pitchFamily="18" charset="0"/>
                        </a:rPr>
                        <a:t> </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87206842"/>
                  </a:ext>
                </a:extLst>
              </a:tr>
              <a:tr h="393700">
                <a:tc>
                  <a:txBody>
                    <a:bodyPr/>
                    <a:lstStyle/>
                    <a:p>
                      <a:pPr marL="6350" algn="ctr">
                        <a:spcBef>
                          <a:spcPts val="775"/>
                        </a:spcBef>
                        <a:spcAft>
                          <a:spcPts val="0"/>
                        </a:spcAft>
                      </a:pPr>
                      <a:r>
                        <a:rPr lang="vi-VN" sz="1350" b="0" spc="-25">
                          <a:solidFill>
                            <a:schemeClr val="tx1"/>
                          </a:solidFill>
                          <a:effectLst/>
                          <a:latin typeface="Times New Roman" panose="02020603050405020304" pitchFamily="18" charset="0"/>
                          <a:cs typeface="Times New Roman" panose="02020603050405020304" pitchFamily="18" charset="0"/>
                        </a:rPr>
                        <a:t>18</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lnSpc>
                          <a:spcPts val="1550"/>
                        </a:lnSpc>
                        <a:spcAft>
                          <a:spcPts val="0"/>
                        </a:spcAft>
                      </a:pPr>
                      <a:r>
                        <a:rPr lang="vi-VN" sz="1350" b="0">
                          <a:solidFill>
                            <a:schemeClr val="tx1"/>
                          </a:solidFill>
                          <a:effectLst/>
                          <a:latin typeface="Times New Roman" panose="02020603050405020304" pitchFamily="18" charset="0"/>
                          <a:cs typeface="Times New Roman" panose="02020603050405020304" pitchFamily="18" charset="0"/>
                        </a:rPr>
                        <a:t>Cấp Giấy chứng nhận đủ điều kiện sản xuất và kinh doanh hóa chất có điều kiện</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spcBef>
                          <a:spcPts val="775"/>
                        </a:spcBef>
                        <a:spcAft>
                          <a:spcPts val="0"/>
                        </a:spcAft>
                      </a:pPr>
                      <a:r>
                        <a:rPr lang="vi-VN" sz="1350" b="0">
                          <a:solidFill>
                            <a:schemeClr val="tx1"/>
                          </a:solidFill>
                          <a:effectLst/>
                          <a:latin typeface="Times New Roman" panose="02020603050405020304" pitchFamily="18" charset="0"/>
                          <a:cs typeface="Times New Roman" panose="02020603050405020304" pitchFamily="18" charset="0"/>
                        </a:rPr>
                        <a:t>(Như</a:t>
                      </a:r>
                      <a:r>
                        <a:rPr lang="vi-VN" sz="1350" b="0" spc="-20">
                          <a:solidFill>
                            <a:schemeClr val="tx1"/>
                          </a:solidFill>
                          <a:effectLst/>
                          <a:latin typeface="Times New Roman" panose="02020603050405020304" pitchFamily="18" charset="0"/>
                          <a:cs typeface="Times New Roman" panose="02020603050405020304" pitchFamily="18" charset="0"/>
                        </a:rPr>
                        <a:t> </a:t>
                      </a:r>
                      <a:r>
                        <a:rPr lang="vi-VN" sz="1350" b="0" spc="-10">
                          <a:solidFill>
                            <a:schemeClr val="tx1"/>
                          </a:solidFill>
                          <a:effectLst/>
                          <a:latin typeface="Times New Roman" panose="02020603050405020304" pitchFamily="18" charset="0"/>
                          <a:cs typeface="Times New Roman" panose="02020603050405020304" pitchFamily="18" charset="0"/>
                        </a:rPr>
                        <a:t>trên)</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69449219"/>
                  </a:ext>
                </a:extLst>
              </a:tr>
              <a:tr h="393700">
                <a:tc>
                  <a:txBody>
                    <a:bodyPr/>
                    <a:lstStyle/>
                    <a:p>
                      <a:pPr marL="6350" algn="ctr">
                        <a:spcBef>
                          <a:spcPts val="775"/>
                        </a:spcBef>
                        <a:spcAft>
                          <a:spcPts val="0"/>
                        </a:spcAft>
                      </a:pPr>
                      <a:r>
                        <a:rPr lang="vi-VN" sz="1350" b="0" spc="-25">
                          <a:solidFill>
                            <a:schemeClr val="tx1"/>
                          </a:solidFill>
                          <a:effectLst/>
                          <a:latin typeface="Times New Roman" panose="02020603050405020304" pitchFamily="18" charset="0"/>
                          <a:cs typeface="Times New Roman" panose="02020603050405020304" pitchFamily="18" charset="0"/>
                        </a:rPr>
                        <a:t>19</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spcAft>
                          <a:spcPts val="0"/>
                        </a:spcAft>
                      </a:pPr>
                      <a:r>
                        <a:rPr lang="vi-VN" sz="1350" b="0">
                          <a:solidFill>
                            <a:schemeClr val="tx1"/>
                          </a:solidFill>
                          <a:effectLst/>
                          <a:latin typeface="Times New Roman" panose="02020603050405020304" pitchFamily="18" charset="0"/>
                          <a:cs typeface="Times New Roman" panose="02020603050405020304" pitchFamily="18" charset="0"/>
                        </a:rPr>
                        <a:t>Cấp</a:t>
                      </a:r>
                      <a:r>
                        <a:rPr lang="vi-VN" sz="1350" b="0" spc="2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lại</a:t>
                      </a:r>
                      <a:r>
                        <a:rPr lang="vi-VN" sz="1350" b="0" spc="3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Giấy</a:t>
                      </a:r>
                      <a:r>
                        <a:rPr lang="vi-VN" sz="1350" b="0" spc="3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chứng</a:t>
                      </a:r>
                      <a:r>
                        <a:rPr lang="vi-VN" sz="1350" b="0" spc="3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nhận</a:t>
                      </a:r>
                      <a:r>
                        <a:rPr lang="vi-VN" sz="1350" b="0" spc="2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đủ</a:t>
                      </a:r>
                      <a:r>
                        <a:rPr lang="vi-VN" sz="1350" b="0" spc="3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điều</a:t>
                      </a:r>
                      <a:r>
                        <a:rPr lang="vi-VN" sz="1350" b="0" spc="3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kiện</a:t>
                      </a:r>
                      <a:r>
                        <a:rPr lang="vi-VN" sz="1350" b="0" spc="3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sản</a:t>
                      </a:r>
                      <a:r>
                        <a:rPr lang="vi-VN" sz="1350" b="0" spc="30">
                          <a:solidFill>
                            <a:schemeClr val="tx1"/>
                          </a:solidFill>
                          <a:effectLst/>
                          <a:latin typeface="Times New Roman" panose="02020603050405020304" pitchFamily="18" charset="0"/>
                          <a:cs typeface="Times New Roman" panose="02020603050405020304" pitchFamily="18" charset="0"/>
                        </a:rPr>
                        <a:t> </a:t>
                      </a:r>
                      <a:r>
                        <a:rPr lang="vi-VN" sz="1350" b="0" spc="-10">
                          <a:solidFill>
                            <a:schemeClr val="tx1"/>
                          </a:solidFill>
                          <a:effectLst/>
                          <a:latin typeface="Times New Roman" panose="02020603050405020304" pitchFamily="18" charset="0"/>
                          <a:cs typeface="Times New Roman" panose="02020603050405020304" pitchFamily="18" charset="0"/>
                        </a:rPr>
                        <a:t>xuất,</a:t>
                      </a:r>
                      <a:endParaRPr lang="zh-TW" sz="1100" b="0">
                        <a:solidFill>
                          <a:schemeClr val="tx1"/>
                        </a:solidFill>
                        <a:effectLst/>
                        <a:latin typeface="Times New Roman" panose="02020603050405020304" pitchFamily="18" charset="0"/>
                        <a:cs typeface="Times New Roman" panose="02020603050405020304" pitchFamily="18" charset="0"/>
                      </a:endParaRPr>
                    </a:p>
                    <a:p>
                      <a:pPr marL="67945">
                        <a:lnSpc>
                          <a:spcPts val="1450"/>
                        </a:lnSpc>
                        <a:spcAft>
                          <a:spcPts val="0"/>
                        </a:spcAft>
                      </a:pPr>
                      <a:r>
                        <a:rPr lang="vi-VN" sz="1350" b="0">
                          <a:solidFill>
                            <a:schemeClr val="tx1"/>
                          </a:solidFill>
                          <a:effectLst/>
                          <a:latin typeface="Times New Roman" panose="02020603050405020304" pitchFamily="18" charset="0"/>
                          <a:cs typeface="Times New Roman" panose="02020603050405020304" pitchFamily="18" charset="0"/>
                        </a:rPr>
                        <a:t>kinh</a:t>
                      </a:r>
                      <a:r>
                        <a:rPr lang="vi-VN" sz="1350" b="0" spc="-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doanh</a:t>
                      </a:r>
                      <a:r>
                        <a:rPr lang="vi-VN" sz="1350" b="0" spc="-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hóa</a:t>
                      </a:r>
                      <a:r>
                        <a:rPr lang="vi-VN" sz="1350" b="0" spc="-1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chất</a:t>
                      </a:r>
                      <a:r>
                        <a:rPr lang="vi-VN" sz="1350" b="0" spc="-1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có</a:t>
                      </a:r>
                      <a:r>
                        <a:rPr lang="vi-VN" sz="1350" b="0" spc="-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điều </a:t>
                      </a:r>
                      <a:r>
                        <a:rPr lang="vi-VN" sz="1350" b="0" spc="-20">
                          <a:solidFill>
                            <a:schemeClr val="tx1"/>
                          </a:solidFill>
                          <a:effectLst/>
                          <a:latin typeface="Times New Roman" panose="02020603050405020304" pitchFamily="18" charset="0"/>
                          <a:cs typeface="Times New Roman" panose="02020603050405020304" pitchFamily="18" charset="0"/>
                        </a:rPr>
                        <a:t>kiện</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spcBef>
                          <a:spcPts val="775"/>
                        </a:spcBef>
                        <a:spcAft>
                          <a:spcPts val="0"/>
                        </a:spcAft>
                      </a:pPr>
                      <a:r>
                        <a:rPr lang="vi-VN" sz="1350" b="0">
                          <a:solidFill>
                            <a:schemeClr val="tx1"/>
                          </a:solidFill>
                          <a:effectLst/>
                          <a:latin typeface="Times New Roman" panose="02020603050405020304" pitchFamily="18" charset="0"/>
                          <a:cs typeface="Times New Roman" panose="02020603050405020304" pitchFamily="18" charset="0"/>
                        </a:rPr>
                        <a:t>(Như</a:t>
                      </a:r>
                      <a:r>
                        <a:rPr lang="vi-VN" sz="1350" b="0" spc="-20">
                          <a:solidFill>
                            <a:schemeClr val="tx1"/>
                          </a:solidFill>
                          <a:effectLst/>
                          <a:latin typeface="Times New Roman" panose="02020603050405020304" pitchFamily="18" charset="0"/>
                          <a:cs typeface="Times New Roman" panose="02020603050405020304" pitchFamily="18" charset="0"/>
                        </a:rPr>
                        <a:t> </a:t>
                      </a:r>
                      <a:r>
                        <a:rPr lang="vi-VN" sz="1350" b="0" spc="-10">
                          <a:solidFill>
                            <a:schemeClr val="tx1"/>
                          </a:solidFill>
                          <a:effectLst/>
                          <a:latin typeface="Times New Roman" panose="02020603050405020304" pitchFamily="18" charset="0"/>
                          <a:cs typeface="Times New Roman" panose="02020603050405020304" pitchFamily="18" charset="0"/>
                        </a:rPr>
                        <a:t>trên)</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7173865"/>
                  </a:ext>
                </a:extLst>
              </a:tr>
              <a:tr h="393700">
                <a:tc>
                  <a:txBody>
                    <a:bodyPr/>
                    <a:lstStyle/>
                    <a:p>
                      <a:pPr marL="6350" algn="ctr">
                        <a:spcBef>
                          <a:spcPts val="775"/>
                        </a:spcBef>
                        <a:spcAft>
                          <a:spcPts val="0"/>
                        </a:spcAft>
                      </a:pPr>
                      <a:r>
                        <a:rPr lang="vi-VN" sz="1350" b="0" spc="-25">
                          <a:solidFill>
                            <a:schemeClr val="tx1"/>
                          </a:solidFill>
                          <a:effectLst/>
                          <a:latin typeface="Times New Roman" panose="02020603050405020304" pitchFamily="18" charset="0"/>
                          <a:cs typeface="Times New Roman" panose="02020603050405020304" pitchFamily="18" charset="0"/>
                        </a:rPr>
                        <a:t>20</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lnSpc>
                          <a:spcPts val="1550"/>
                        </a:lnSpc>
                        <a:spcAft>
                          <a:spcPts val="0"/>
                        </a:spcAft>
                      </a:pPr>
                      <a:r>
                        <a:rPr lang="vi-VN" sz="1350" b="0">
                          <a:solidFill>
                            <a:schemeClr val="tx1"/>
                          </a:solidFill>
                          <a:effectLst/>
                          <a:latin typeface="Times New Roman" panose="02020603050405020304" pitchFamily="18" charset="0"/>
                          <a:cs typeface="Times New Roman" panose="02020603050405020304" pitchFamily="18" charset="0"/>
                        </a:rPr>
                        <a:t>Cấp điều chỉnh Giấy chứng nhận đủ điều kiện sản xuất, kinh doanh hóa chất có điều kiện</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spcBef>
                          <a:spcPts val="775"/>
                        </a:spcBef>
                        <a:spcAft>
                          <a:spcPts val="0"/>
                        </a:spcAft>
                      </a:pPr>
                      <a:r>
                        <a:rPr lang="vi-VN" sz="1350" b="0">
                          <a:solidFill>
                            <a:schemeClr val="tx1"/>
                          </a:solidFill>
                          <a:effectLst/>
                          <a:latin typeface="Times New Roman" panose="02020603050405020304" pitchFamily="18" charset="0"/>
                          <a:cs typeface="Times New Roman" panose="02020603050405020304" pitchFamily="18" charset="0"/>
                        </a:rPr>
                        <a:t>(Như</a:t>
                      </a:r>
                      <a:r>
                        <a:rPr lang="vi-VN" sz="1350" b="0" spc="-20">
                          <a:solidFill>
                            <a:schemeClr val="tx1"/>
                          </a:solidFill>
                          <a:effectLst/>
                          <a:latin typeface="Times New Roman" panose="02020603050405020304" pitchFamily="18" charset="0"/>
                          <a:cs typeface="Times New Roman" panose="02020603050405020304" pitchFamily="18" charset="0"/>
                        </a:rPr>
                        <a:t> </a:t>
                      </a:r>
                      <a:r>
                        <a:rPr lang="vi-VN" sz="1350" b="0" spc="-10">
                          <a:solidFill>
                            <a:schemeClr val="tx1"/>
                          </a:solidFill>
                          <a:effectLst/>
                          <a:latin typeface="Times New Roman" panose="02020603050405020304" pitchFamily="18" charset="0"/>
                          <a:cs typeface="Times New Roman" panose="02020603050405020304" pitchFamily="18" charset="0"/>
                        </a:rPr>
                        <a:t>trên)</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49309275"/>
                  </a:ext>
                </a:extLst>
              </a:tr>
              <a:tr h="306705">
                <a:tc gridSpan="3">
                  <a:txBody>
                    <a:bodyPr/>
                    <a:lstStyle/>
                    <a:p>
                      <a:pPr marL="68580">
                        <a:spcBef>
                          <a:spcPts val="430"/>
                        </a:spcBef>
                        <a:spcAft>
                          <a:spcPts val="0"/>
                        </a:spcAft>
                      </a:pPr>
                      <a:r>
                        <a:rPr lang="vi-VN" sz="1350" b="1">
                          <a:solidFill>
                            <a:schemeClr val="tx1"/>
                          </a:solidFill>
                          <a:effectLst/>
                          <a:latin typeface="Times New Roman" panose="02020603050405020304" pitchFamily="18" charset="0"/>
                          <a:cs typeface="Times New Roman" panose="02020603050405020304" pitchFamily="18" charset="0"/>
                        </a:rPr>
                        <a:t>II.</a:t>
                      </a:r>
                      <a:r>
                        <a:rPr lang="vi-VN" sz="1350" b="1" spc="-10">
                          <a:solidFill>
                            <a:schemeClr val="tx1"/>
                          </a:solidFill>
                          <a:effectLst/>
                          <a:latin typeface="Times New Roman" panose="02020603050405020304" pitchFamily="18" charset="0"/>
                          <a:cs typeface="Times New Roman" panose="02020603050405020304" pitchFamily="18" charset="0"/>
                        </a:rPr>
                        <a:t> </a:t>
                      </a:r>
                      <a:r>
                        <a:rPr lang="vi-VN" sz="1350" b="1">
                          <a:solidFill>
                            <a:schemeClr val="tx1"/>
                          </a:solidFill>
                          <a:effectLst/>
                          <a:latin typeface="Times New Roman" panose="02020603050405020304" pitchFamily="18" charset="0"/>
                          <a:cs typeface="Times New Roman" panose="02020603050405020304" pitchFamily="18" charset="0"/>
                        </a:rPr>
                        <a:t>Thủ</a:t>
                      </a:r>
                      <a:r>
                        <a:rPr lang="vi-VN" sz="1350" b="1" spc="-10">
                          <a:solidFill>
                            <a:schemeClr val="tx1"/>
                          </a:solidFill>
                          <a:effectLst/>
                          <a:latin typeface="Times New Roman" panose="02020603050405020304" pitchFamily="18" charset="0"/>
                          <a:cs typeface="Times New Roman" panose="02020603050405020304" pitchFamily="18" charset="0"/>
                        </a:rPr>
                        <a:t> </a:t>
                      </a:r>
                      <a:r>
                        <a:rPr lang="vi-VN" sz="1350" b="1">
                          <a:solidFill>
                            <a:schemeClr val="tx1"/>
                          </a:solidFill>
                          <a:effectLst/>
                          <a:latin typeface="Times New Roman" panose="02020603050405020304" pitchFamily="18" charset="0"/>
                          <a:cs typeface="Times New Roman" panose="02020603050405020304" pitchFamily="18" charset="0"/>
                        </a:rPr>
                        <a:t>tục</a:t>
                      </a:r>
                      <a:r>
                        <a:rPr lang="vi-VN" sz="1350" b="1" spc="-5">
                          <a:solidFill>
                            <a:schemeClr val="tx1"/>
                          </a:solidFill>
                          <a:effectLst/>
                          <a:latin typeface="Times New Roman" panose="02020603050405020304" pitchFamily="18" charset="0"/>
                          <a:cs typeface="Times New Roman" panose="02020603050405020304" pitchFamily="18" charset="0"/>
                        </a:rPr>
                        <a:t> </a:t>
                      </a:r>
                      <a:r>
                        <a:rPr lang="vi-VN" sz="1350" b="1">
                          <a:solidFill>
                            <a:schemeClr val="tx1"/>
                          </a:solidFill>
                          <a:effectLst/>
                          <a:latin typeface="Times New Roman" panose="02020603050405020304" pitchFamily="18" charset="0"/>
                          <a:cs typeface="Times New Roman" panose="02020603050405020304" pitchFamily="18" charset="0"/>
                        </a:rPr>
                        <a:t>hành</a:t>
                      </a:r>
                      <a:r>
                        <a:rPr lang="vi-VN" sz="1350" b="1" spc="-5">
                          <a:solidFill>
                            <a:schemeClr val="tx1"/>
                          </a:solidFill>
                          <a:effectLst/>
                          <a:latin typeface="Times New Roman" panose="02020603050405020304" pitchFamily="18" charset="0"/>
                          <a:cs typeface="Times New Roman" panose="02020603050405020304" pitchFamily="18" charset="0"/>
                        </a:rPr>
                        <a:t> </a:t>
                      </a:r>
                      <a:r>
                        <a:rPr lang="vi-VN" sz="1350" b="1">
                          <a:solidFill>
                            <a:schemeClr val="tx1"/>
                          </a:solidFill>
                          <a:effectLst/>
                          <a:latin typeface="Times New Roman" panose="02020603050405020304" pitchFamily="18" charset="0"/>
                          <a:cs typeface="Times New Roman" panose="02020603050405020304" pitchFamily="18" charset="0"/>
                        </a:rPr>
                        <a:t>chính</a:t>
                      </a:r>
                      <a:r>
                        <a:rPr lang="vi-VN" sz="1350" b="1" spc="-10">
                          <a:solidFill>
                            <a:schemeClr val="tx1"/>
                          </a:solidFill>
                          <a:effectLst/>
                          <a:latin typeface="Times New Roman" panose="02020603050405020304" pitchFamily="18" charset="0"/>
                          <a:cs typeface="Times New Roman" panose="02020603050405020304" pitchFamily="18" charset="0"/>
                        </a:rPr>
                        <a:t> </a:t>
                      </a:r>
                      <a:r>
                        <a:rPr lang="vi-VN" sz="1350" b="1">
                          <a:solidFill>
                            <a:schemeClr val="tx1"/>
                          </a:solidFill>
                          <a:effectLst/>
                          <a:latin typeface="Times New Roman" panose="02020603050405020304" pitchFamily="18" charset="0"/>
                          <a:cs typeface="Times New Roman" panose="02020603050405020304" pitchFamily="18" charset="0"/>
                        </a:rPr>
                        <a:t>sửa</a:t>
                      </a:r>
                      <a:r>
                        <a:rPr lang="vi-VN" sz="1350" b="1" spc="-10">
                          <a:solidFill>
                            <a:schemeClr val="tx1"/>
                          </a:solidFill>
                          <a:effectLst/>
                          <a:latin typeface="Times New Roman" panose="02020603050405020304" pitchFamily="18" charset="0"/>
                          <a:cs typeface="Times New Roman" panose="02020603050405020304" pitchFamily="18" charset="0"/>
                        </a:rPr>
                        <a:t> </a:t>
                      </a:r>
                      <a:r>
                        <a:rPr lang="vi-VN" sz="1350" b="1">
                          <a:solidFill>
                            <a:schemeClr val="tx1"/>
                          </a:solidFill>
                          <a:effectLst/>
                          <a:latin typeface="Times New Roman" panose="02020603050405020304" pitchFamily="18" charset="0"/>
                          <a:cs typeface="Times New Roman" panose="02020603050405020304" pitchFamily="18" charset="0"/>
                        </a:rPr>
                        <a:t>đổi,</a:t>
                      </a:r>
                      <a:r>
                        <a:rPr lang="vi-VN" sz="1350" b="1" spc="-5">
                          <a:solidFill>
                            <a:schemeClr val="tx1"/>
                          </a:solidFill>
                          <a:effectLst/>
                          <a:latin typeface="Times New Roman" panose="02020603050405020304" pitchFamily="18" charset="0"/>
                          <a:cs typeface="Times New Roman" panose="02020603050405020304" pitchFamily="18" charset="0"/>
                        </a:rPr>
                        <a:t> </a:t>
                      </a:r>
                      <a:r>
                        <a:rPr lang="vi-VN" sz="1350" b="1">
                          <a:solidFill>
                            <a:schemeClr val="tx1"/>
                          </a:solidFill>
                          <a:effectLst/>
                          <a:latin typeface="Times New Roman" panose="02020603050405020304" pitchFamily="18" charset="0"/>
                          <a:cs typeface="Times New Roman" panose="02020603050405020304" pitchFamily="18" charset="0"/>
                        </a:rPr>
                        <a:t>bổ</a:t>
                      </a:r>
                      <a:r>
                        <a:rPr lang="vi-VN" sz="1350" b="1" spc="-5">
                          <a:solidFill>
                            <a:schemeClr val="tx1"/>
                          </a:solidFill>
                          <a:effectLst/>
                          <a:latin typeface="Times New Roman" panose="02020603050405020304" pitchFamily="18" charset="0"/>
                          <a:cs typeface="Times New Roman" panose="02020603050405020304" pitchFamily="18" charset="0"/>
                        </a:rPr>
                        <a:t> </a:t>
                      </a:r>
                      <a:r>
                        <a:rPr lang="vi-VN" sz="1350" b="1">
                          <a:solidFill>
                            <a:schemeClr val="tx1"/>
                          </a:solidFill>
                          <a:effectLst/>
                          <a:latin typeface="Times New Roman" panose="02020603050405020304" pitchFamily="18" charset="0"/>
                          <a:cs typeface="Times New Roman" panose="02020603050405020304" pitchFamily="18" charset="0"/>
                        </a:rPr>
                        <a:t>sung</a:t>
                      </a:r>
                      <a:r>
                        <a:rPr lang="vi-VN" sz="1350" b="1" spc="-5">
                          <a:solidFill>
                            <a:schemeClr val="tx1"/>
                          </a:solidFill>
                          <a:effectLst/>
                          <a:latin typeface="Times New Roman" panose="02020603050405020304" pitchFamily="18" charset="0"/>
                          <a:cs typeface="Times New Roman" panose="02020603050405020304" pitchFamily="18" charset="0"/>
                        </a:rPr>
                        <a:t> </a:t>
                      </a:r>
                      <a:r>
                        <a:rPr lang="vi-VN" sz="1350" b="1">
                          <a:solidFill>
                            <a:schemeClr val="tx1"/>
                          </a:solidFill>
                          <a:effectLst/>
                          <a:latin typeface="Times New Roman" panose="02020603050405020304" pitchFamily="18" charset="0"/>
                          <a:cs typeface="Times New Roman" panose="02020603050405020304" pitchFamily="18" charset="0"/>
                        </a:rPr>
                        <a:t>(01</a:t>
                      </a:r>
                      <a:r>
                        <a:rPr lang="vi-VN" sz="1350" b="1" spc="-5">
                          <a:solidFill>
                            <a:schemeClr val="tx1"/>
                          </a:solidFill>
                          <a:effectLst/>
                          <a:latin typeface="Times New Roman" panose="02020603050405020304" pitchFamily="18" charset="0"/>
                          <a:cs typeface="Times New Roman" panose="02020603050405020304" pitchFamily="18" charset="0"/>
                        </a:rPr>
                        <a:t> </a:t>
                      </a:r>
                      <a:r>
                        <a:rPr lang="vi-VN" sz="1350" b="1">
                          <a:solidFill>
                            <a:schemeClr val="tx1"/>
                          </a:solidFill>
                          <a:effectLst/>
                          <a:latin typeface="Times New Roman" panose="02020603050405020304" pitchFamily="18" charset="0"/>
                          <a:cs typeface="Times New Roman" panose="02020603050405020304" pitchFamily="18" charset="0"/>
                        </a:rPr>
                        <a:t>thủ</a:t>
                      </a:r>
                      <a:r>
                        <a:rPr lang="vi-VN" sz="1350" b="1" spc="-10">
                          <a:solidFill>
                            <a:schemeClr val="tx1"/>
                          </a:solidFill>
                          <a:effectLst/>
                          <a:latin typeface="Times New Roman" panose="02020603050405020304" pitchFamily="18" charset="0"/>
                          <a:cs typeface="Times New Roman" panose="02020603050405020304" pitchFamily="18" charset="0"/>
                        </a:rPr>
                        <a:t> </a:t>
                      </a:r>
                      <a:r>
                        <a:rPr lang="vi-VN" sz="1350" b="1" spc="-20">
                          <a:solidFill>
                            <a:schemeClr val="tx1"/>
                          </a:solidFill>
                          <a:effectLst/>
                          <a:latin typeface="Times New Roman" panose="02020603050405020304" pitchFamily="18" charset="0"/>
                          <a:cs typeface="Times New Roman" panose="02020603050405020304" pitchFamily="18" charset="0"/>
                        </a:rPr>
                        <a:t>tục)</a:t>
                      </a:r>
                      <a:endParaRPr lang="zh-TW" sz="1100" b="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702430979"/>
                  </a:ext>
                </a:extLst>
              </a:tr>
              <a:tr h="393700">
                <a:tc>
                  <a:txBody>
                    <a:bodyPr/>
                    <a:lstStyle/>
                    <a:p>
                      <a:pPr marL="6350" algn="ctr">
                        <a:spcBef>
                          <a:spcPts val="775"/>
                        </a:spcBef>
                        <a:spcAft>
                          <a:spcPts val="0"/>
                        </a:spcAft>
                      </a:pPr>
                      <a:r>
                        <a:rPr lang="vi-VN" sz="1350" b="0" spc="-25">
                          <a:solidFill>
                            <a:schemeClr val="tx1"/>
                          </a:solidFill>
                          <a:effectLst/>
                          <a:latin typeface="Times New Roman" panose="02020603050405020304" pitchFamily="18" charset="0"/>
                          <a:cs typeface="Times New Roman" panose="02020603050405020304" pitchFamily="18" charset="0"/>
                        </a:rPr>
                        <a:t>21</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lnSpc>
                          <a:spcPts val="1550"/>
                        </a:lnSpc>
                        <a:spcAft>
                          <a:spcPts val="0"/>
                        </a:spcAft>
                      </a:pPr>
                      <a:r>
                        <a:rPr lang="vi-VN" sz="1350" b="0">
                          <a:solidFill>
                            <a:schemeClr val="tx1"/>
                          </a:solidFill>
                          <a:effectLst/>
                          <a:latin typeface="Times New Roman" panose="02020603050405020304" pitchFamily="18" charset="0"/>
                          <a:cs typeface="Times New Roman" panose="02020603050405020304" pitchFamily="18" charset="0"/>
                        </a:rPr>
                        <a:t>Thẩm</a:t>
                      </a:r>
                      <a:r>
                        <a:rPr lang="vi-VN" sz="1350" b="0" spc="19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định,</a:t>
                      </a:r>
                      <a:r>
                        <a:rPr lang="vi-VN" sz="1350" b="0" spc="19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phê</a:t>
                      </a:r>
                      <a:r>
                        <a:rPr lang="vi-VN" sz="1350" b="0" spc="19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duyệt</a:t>
                      </a:r>
                      <a:r>
                        <a:rPr lang="vi-VN" sz="1350" b="0" spc="195">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Kế</a:t>
                      </a:r>
                      <a:r>
                        <a:rPr lang="vi-VN" sz="1350" b="0" spc="19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hoạch</a:t>
                      </a:r>
                      <a:r>
                        <a:rPr lang="vi-VN" sz="1350" b="0" spc="19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phòng</a:t>
                      </a:r>
                      <a:r>
                        <a:rPr lang="vi-VN" sz="1350" b="0" spc="19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ngừa, ứng phó sự cố hoá chất</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67945">
                        <a:lnSpc>
                          <a:spcPts val="1550"/>
                        </a:lnSpc>
                        <a:spcAft>
                          <a:spcPts val="0"/>
                        </a:spcAft>
                      </a:pPr>
                      <a:r>
                        <a:rPr lang="vi-VN" sz="1350" b="0">
                          <a:solidFill>
                            <a:schemeClr val="tx1"/>
                          </a:solidFill>
                          <a:effectLst/>
                          <a:latin typeface="Times New Roman" panose="02020603050405020304" pitchFamily="18" charset="0"/>
                          <a:cs typeface="Times New Roman" panose="02020603050405020304" pitchFamily="18" charset="0"/>
                        </a:rPr>
                        <a:t>Nộp</a:t>
                      </a:r>
                      <a:r>
                        <a:rPr lang="vi-VN" sz="1350" b="0" spc="20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trực</a:t>
                      </a:r>
                      <a:r>
                        <a:rPr lang="vi-VN" sz="1350" b="0" spc="20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tiếp/Bưu</a:t>
                      </a:r>
                      <a:r>
                        <a:rPr lang="vi-VN" sz="1350" b="0" spc="20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điện</a:t>
                      </a:r>
                      <a:r>
                        <a:rPr lang="vi-VN" sz="1350" b="0" spc="200">
                          <a:solidFill>
                            <a:schemeClr val="tx1"/>
                          </a:solidFill>
                          <a:effectLst/>
                          <a:latin typeface="Times New Roman" panose="02020603050405020304" pitchFamily="18" charset="0"/>
                          <a:cs typeface="Times New Roman" panose="02020603050405020304" pitchFamily="18" charset="0"/>
                        </a:rPr>
                        <a:t> </a:t>
                      </a:r>
                      <a:r>
                        <a:rPr lang="vi-VN" sz="1350" b="0">
                          <a:solidFill>
                            <a:schemeClr val="tx1"/>
                          </a:solidFill>
                          <a:effectLst/>
                          <a:latin typeface="Times New Roman" panose="02020603050405020304" pitchFamily="18" charset="0"/>
                          <a:cs typeface="Times New Roman" panose="02020603050405020304" pitchFamily="18" charset="0"/>
                        </a:rPr>
                        <a:t>hoặc Trực tuyến</a:t>
                      </a:r>
                      <a:endParaRPr lang="zh-TW" sz="1100" b="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16248993"/>
                  </a:ext>
                </a:extLst>
              </a:tr>
            </a:tbl>
          </a:graphicData>
        </a:graphic>
      </p:graphicFrame>
      <p:sp>
        <p:nvSpPr>
          <p:cNvPr id="14" name="Rectangle 13"/>
          <p:cNvSpPr/>
          <p:nvPr/>
        </p:nvSpPr>
        <p:spPr>
          <a:xfrm>
            <a:off x="592160" y="6392486"/>
            <a:ext cx="5708935" cy="369332"/>
          </a:xfrm>
          <a:prstGeom prst="rect">
            <a:avLst/>
          </a:prstGeom>
        </p:spPr>
        <p:txBody>
          <a:bodyPr wrap="none">
            <a:spAutoFit/>
          </a:bodyPr>
          <a:lstStyle/>
          <a:p>
            <a:r>
              <a:rPr lang="zh-TW" altLang="en-US" b="1" i="1">
                <a:solidFill>
                  <a:srgbClr val="FF0000"/>
                </a:solidFill>
                <a:latin typeface="Times New Roman" panose="02020603050405020304" pitchFamily="18" charset="0"/>
                <a:cs typeface="Times New Roman" panose="02020603050405020304" pitchFamily="18" charset="0"/>
              </a:rPr>
              <a:t>Lưu ý: Tùy theo Tỉnh/ Thành có thể thủ tục khác nhau !</a:t>
            </a:r>
          </a:p>
        </p:txBody>
      </p:sp>
    </p:spTree>
    <p:extLst>
      <p:ext uri="{BB962C8B-B14F-4D97-AF65-F5344CB8AC3E}">
        <p14:creationId xmlns:p14="http://schemas.microsoft.com/office/powerpoint/2010/main" val="3193282682"/>
      </p:ext>
    </p:extLst>
  </p:cSld>
  <p:clrMapOvr>
    <a:masterClrMapping/>
  </p:clrMapOvr>
  <p:transition spd="slow" advTm="3000">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93225"/>
            <a:ext cx="12182847" cy="461665"/>
          </a:xfrm>
          <a:prstGeom prst="rect">
            <a:avLst/>
          </a:prstGeom>
          <a:solidFill>
            <a:schemeClr val="accent6">
              <a:lumMod val="50000"/>
            </a:schemeClr>
          </a:solidFill>
          <a:ln>
            <a:noFill/>
          </a:ln>
        </p:spPr>
        <p:txBody>
          <a:bodyPr wrap="square">
            <a:spAutoFit/>
          </a:bodyPr>
          <a:lstStyle/>
          <a:p>
            <a:pPr algn="ctr"/>
            <a:r>
              <a:rPr lang="en-US" altLang="zh-TW" sz="2400" b="1">
                <a:solidFill>
                  <a:schemeClr val="bg1"/>
                </a:solidFill>
                <a:latin typeface="Times New Roman" panose="02020603050405020304" pitchFamily="18" charset="0"/>
                <a:cs typeface="Times New Roman" panose="02020603050405020304" pitchFamily="18" charset="0"/>
              </a:rPr>
              <a:t>9</a:t>
            </a:r>
            <a:r>
              <a:rPr lang="en-US" altLang="zh-TW" sz="2400" b="1" smtClean="0">
                <a:solidFill>
                  <a:schemeClr val="bg1"/>
                </a:solidFill>
                <a:latin typeface="Times New Roman" panose="02020603050405020304" pitchFamily="18" charset="0"/>
                <a:cs typeface="Times New Roman" panose="02020603050405020304" pitchFamily="18" charset="0"/>
              </a:rPr>
              <a:t>. </a:t>
            </a:r>
            <a:r>
              <a:rPr lang="vi-VN" altLang="zh-TW" sz="2400" b="1"/>
              <a:t> </a:t>
            </a:r>
            <a:r>
              <a:rPr lang="en-US" altLang="zh-TW" sz="2400" b="1">
                <a:solidFill>
                  <a:schemeClr val="bg1"/>
                </a:solidFill>
                <a:latin typeface="Times New Roman" panose="02020603050405020304" pitchFamily="18" charset="0"/>
                <a:cs typeface="Times New Roman" panose="02020603050405020304" pitchFamily="18" charset="0"/>
              </a:rPr>
              <a:t>HÓA CHẤT CÓ ĐIỀU KIỆN</a:t>
            </a:r>
            <a:endParaRPr lang="vi-VN" altLang="zh-TW" sz="2400" b="1">
              <a:solidFill>
                <a:schemeClr val="bg1"/>
              </a:solidFill>
              <a:latin typeface="Times New Roman" panose="02020603050405020304" pitchFamily="18" charset="0"/>
              <a:cs typeface="Times New Roman" panose="02020603050405020304" pitchFamily="18" charset="0"/>
            </a:endParaRPr>
          </a:p>
        </p:txBody>
      </p:sp>
      <p:sp>
        <p:nvSpPr>
          <p:cNvPr id="5" name="Rectangle 4"/>
          <p:cNvSpPr/>
          <p:nvPr/>
        </p:nvSpPr>
        <p:spPr>
          <a:xfrm>
            <a:off x="158622" y="759215"/>
            <a:ext cx="6176864" cy="5755422"/>
          </a:xfrm>
          <a:prstGeom prst="rect">
            <a:avLst/>
          </a:prstGeom>
          <a:solidFill>
            <a:schemeClr val="accent3"/>
          </a:solidFill>
        </p:spPr>
        <p:txBody>
          <a:bodyPr wrap="square">
            <a:spAutoFit/>
          </a:bodyPr>
          <a:lstStyle/>
          <a:p>
            <a:r>
              <a:rPr lang="zh-TW" altLang="en-US" sz="1600" b="1">
                <a:latin typeface="Times New Roman" panose="02020603050405020304" pitchFamily="18" charset="0"/>
                <a:cs typeface="Times New Roman" panose="02020603050405020304" pitchFamily="18" charset="0"/>
              </a:rPr>
              <a:t>a.  Điều kiện sản xuất hóa chất có điều kiệ</a:t>
            </a:r>
            <a:r>
              <a:rPr lang="zh-TW" altLang="en-US" sz="1600" b="1" smtClean="0">
                <a:latin typeface="Times New Roman" panose="02020603050405020304" pitchFamily="18" charset="0"/>
                <a:cs typeface="Times New Roman" panose="02020603050405020304" pitchFamily="18" charset="0"/>
              </a:rPr>
              <a:t>n</a:t>
            </a:r>
            <a:r>
              <a:rPr lang="en-US" altLang="zh-TW" sz="1600" b="1" smtClean="0">
                <a:latin typeface="Times New Roman" panose="02020603050405020304" pitchFamily="18" charset="0"/>
                <a:cs typeface="Times New Roman" panose="02020603050405020304" pitchFamily="18" charset="0"/>
              </a:rPr>
              <a:t>:</a:t>
            </a:r>
            <a:endParaRPr lang="zh-TW" altLang="en-US" sz="1600" b="1">
              <a:latin typeface="Times New Roman" panose="02020603050405020304" pitchFamily="18" charset="0"/>
              <a:cs typeface="Times New Roman" panose="02020603050405020304" pitchFamily="18" charset="0"/>
            </a:endParaRPr>
          </a:p>
          <a:p>
            <a:r>
              <a:rPr lang="zh-TW" altLang="en-US" sz="1600">
                <a:latin typeface="Times New Roman" panose="02020603050405020304" pitchFamily="18" charset="0"/>
                <a:cs typeface="Times New Roman" panose="02020603050405020304" pitchFamily="18" charset="0"/>
              </a:rPr>
              <a:t>1. Tổ chức sản xuất hóa chất có điều kiện là tổ chức được thành lập theo quy định của pháp luật.</a:t>
            </a:r>
          </a:p>
          <a:p>
            <a:r>
              <a:rPr lang="zh-TW" altLang="en-US" sz="1600">
                <a:latin typeface="Times New Roman" panose="02020603050405020304" pitchFamily="18" charset="0"/>
                <a:cs typeface="Times New Roman" panose="02020603050405020304" pitchFamily="18" charset="0"/>
              </a:rPr>
              <a:t>2. Nhà xưởng, kho chứa sản xuất hóa chất phải đáp ứng các điều kiện sau:</a:t>
            </a:r>
          </a:p>
          <a:p>
            <a:r>
              <a:rPr lang="zh-TW" altLang="en-US" sz="1600">
                <a:latin typeface="Times New Roman" panose="02020603050405020304" pitchFamily="18" charset="0"/>
                <a:cs typeface="Times New Roman" panose="02020603050405020304" pitchFamily="18" charset="0"/>
              </a:rPr>
              <a:t>- Nhà xưởng, kho chứa phải đạt yêu cầu theo tiêu chuẩn, quy chuẩn kỹ thuật quốc gia, phù hợp với tính chất, quy mô và công nghệ sản xuất, lưu trữ hóa chất.</a:t>
            </a:r>
          </a:p>
          <a:p>
            <a:r>
              <a:rPr lang="zh-TW" altLang="en-US" sz="1600">
                <a:latin typeface="Times New Roman" panose="02020603050405020304" pitchFamily="18" charset="0"/>
                <a:cs typeface="Times New Roman" panose="02020603050405020304" pitchFamily="18" charset="0"/>
              </a:rPr>
              <a:t>- Nhà xưởng, kho chứa hóa chất phải có bảng nội quy về an toàn hóa chất, có biển báo nguy hiểm phù hợp với mức độ nguy hiểm của hóa chất. Các biển báo thể hiện các đặc tính nguy hiểm của hóa chất phải có các thông tin: Mã nhận dạng hóa chất; hình đồ cảnh báo, từ cảnh báo, cảnh báo nguy cơ. Hình đồ cảnh báo phải thể hiện đầy đủ các đặc tính nguy hiểm (nếu có).</a:t>
            </a:r>
          </a:p>
          <a:p>
            <a:r>
              <a:rPr lang="zh-TW" altLang="en-US" sz="1600">
                <a:latin typeface="Times New Roman" panose="02020603050405020304" pitchFamily="18" charset="0"/>
                <a:cs typeface="Times New Roman" panose="02020603050405020304" pitchFamily="18" charset="0"/>
              </a:rPr>
              <a:t>- Có Kế hoạch phòng ngừa, ứng phó sự cố hóa chất được cơ quan có thẩm quyền phê duyệt hoặc Biện pháp phòng ngừa, ứng phó sự cố hóa chất được tổ chức ban hành theo quy định tại Điều 33, 34, 35, 36 của Nghị định số 25/2026/NĐ-CP ngày 17 tháng 01 năm 2026 của Chính phủ quy định chi tiết và biện pháp để tổ chức, hướng dẫn thi hành một số điều của Luật Hóa chất về phát triển công nghiệp hóa chất và an toàn, an ninh hóa chất.</a:t>
            </a:r>
          </a:p>
          <a:p>
            <a:pPr marL="285750" indent="-285750">
              <a:buFontTx/>
              <a:buChar char="-"/>
            </a:pPr>
            <a:r>
              <a:rPr lang="zh-TW" altLang="en-US" sz="1600" smtClean="0">
                <a:latin typeface="Times New Roman" panose="02020603050405020304" pitchFamily="18" charset="0"/>
                <a:cs typeface="Times New Roman" panose="02020603050405020304" pitchFamily="18" charset="0"/>
              </a:rPr>
              <a:t>C</a:t>
            </a:r>
            <a:r>
              <a:rPr lang="zh-TW" altLang="en-US" sz="1600">
                <a:latin typeface="Times New Roman" panose="02020603050405020304" pitchFamily="18" charset="0"/>
                <a:cs typeface="Times New Roman" panose="02020603050405020304" pitchFamily="18" charset="0"/>
              </a:rPr>
              <a:t>ó trang thiết bị, phương tiện ứng cứu sự cố phù hợp với các đặc tính nguy hiểm của hóa chất và khối lượng hóa chất tồn trữ tại cơ sở</a:t>
            </a:r>
            <a:r>
              <a:rPr lang="zh-TW" altLang="en-US" sz="1600" smtClean="0">
                <a:latin typeface="Times New Roman" panose="02020603050405020304" pitchFamily="18" charset="0"/>
                <a:cs typeface="Times New Roman" panose="02020603050405020304" pitchFamily="18" charset="0"/>
              </a:rPr>
              <a:t>.</a:t>
            </a:r>
            <a:endParaRPr lang="en-US" altLang="zh-TW" sz="1600" smtClean="0">
              <a:latin typeface="Times New Roman" panose="02020603050405020304" pitchFamily="18" charset="0"/>
              <a:cs typeface="Times New Roman" panose="02020603050405020304" pitchFamily="18" charset="0"/>
            </a:endParaRPr>
          </a:p>
          <a:p>
            <a:r>
              <a:rPr lang="en-US" altLang="zh-TW" sz="1600" smtClean="0">
                <a:latin typeface="Times New Roman" panose="02020603050405020304" pitchFamily="18" charset="0"/>
                <a:cs typeface="Times New Roman" panose="02020603050405020304" pitchFamily="18" charset="0"/>
              </a:rPr>
              <a:t>…</a:t>
            </a:r>
            <a:endParaRPr lang="zh-TW" altLang="en-US" sz="1600">
              <a:latin typeface="Times New Roman" panose="02020603050405020304" pitchFamily="18" charset="0"/>
              <a:cs typeface="Times New Roman" panose="02020603050405020304" pitchFamily="18" charset="0"/>
            </a:endParaRPr>
          </a:p>
        </p:txBody>
      </p:sp>
      <p:sp>
        <p:nvSpPr>
          <p:cNvPr id="6" name="Rectangle 5"/>
          <p:cNvSpPr/>
          <p:nvPr/>
        </p:nvSpPr>
        <p:spPr>
          <a:xfrm>
            <a:off x="6344816" y="759215"/>
            <a:ext cx="5607698" cy="5632311"/>
          </a:xfrm>
          <a:prstGeom prst="rect">
            <a:avLst/>
          </a:prstGeom>
          <a:solidFill>
            <a:schemeClr val="accent3">
              <a:lumMod val="40000"/>
              <a:lumOff val="60000"/>
            </a:schemeClr>
          </a:solidFill>
        </p:spPr>
        <p:txBody>
          <a:bodyPr wrap="square">
            <a:spAutoFit/>
          </a:bodyPr>
          <a:lstStyle/>
          <a:p>
            <a:r>
              <a:rPr lang="zh-TW" altLang="en-US" b="1">
                <a:latin typeface="Times New Roman" panose="02020603050405020304" pitchFamily="18" charset="0"/>
                <a:cs typeface="Times New Roman" panose="02020603050405020304" pitchFamily="18" charset="0"/>
              </a:rPr>
              <a:t>b. Điều kiện kinh doanh hóa chất có điều kiện:</a:t>
            </a:r>
          </a:p>
          <a:p>
            <a:r>
              <a:rPr lang="zh-TW" altLang="en-US">
                <a:latin typeface="Times New Roman" panose="02020603050405020304" pitchFamily="18" charset="0"/>
                <a:cs typeface="Times New Roman" panose="02020603050405020304" pitchFamily="18" charset="0"/>
              </a:rPr>
              <a:t>1. Tổ chức kinh doanh hóa chất có điều kiện là tổ chức được thành lập theo quy định của pháp luật.</a:t>
            </a:r>
          </a:p>
          <a:p>
            <a:r>
              <a:rPr lang="zh-TW" altLang="en-US">
                <a:latin typeface="Times New Roman" panose="02020603050405020304" pitchFamily="18" charset="0"/>
                <a:cs typeface="Times New Roman" panose="02020603050405020304" pitchFamily="18" charset="0"/>
              </a:rPr>
              <a:t>2. Thuê kho của tổ chức được cơ quan có thẩm quyền cấp Giấy chứng nhận đủ điều kiện hoạt động dịch vụ tồn trữ hóa chất phù hợp với quy mô, loại hóa chất của tổ chức thực hiện kinh doanh hoặc có kho tồn trữ hóa chất phải đáp ứng quy định tại khoản 2, 3, 4, 5 Điều 4 của Nghị định này.</a:t>
            </a:r>
          </a:p>
          <a:p>
            <a:r>
              <a:rPr lang="zh-TW" altLang="en-US">
                <a:latin typeface="Times New Roman" panose="02020603050405020304" pitchFamily="18" charset="0"/>
                <a:cs typeface="Times New Roman" panose="02020603050405020304" pitchFamily="18" charset="0"/>
              </a:rPr>
              <a:t>3. Tồn trữ, bảo quản hóa chất</a:t>
            </a:r>
          </a:p>
          <a:p>
            <a:r>
              <a:rPr lang="zh-TW" altLang="en-US">
                <a:latin typeface="Times New Roman" panose="02020603050405020304" pitchFamily="18" charset="0"/>
                <a:cs typeface="Times New Roman" panose="02020603050405020304" pitchFamily="18" charset="0"/>
              </a:rPr>
              <a:t>a) Hóa chất có điều kiện phải được phân khu, sắp xếp theo tính chất của từng loại hóa chất. Không được bảo quản các hóa chất có khả năng phản ứng với nhau gây mất an toàn hoặc có yêu cầu về phòng, chống cháy nổ khác nhau trong cùng một khu vực;</a:t>
            </a:r>
          </a:p>
          <a:p>
            <a:r>
              <a:rPr lang="zh-TW" altLang="en-US">
                <a:latin typeface="Times New Roman" panose="02020603050405020304" pitchFamily="18" charset="0"/>
                <a:cs typeface="Times New Roman" panose="02020603050405020304" pitchFamily="18" charset="0"/>
              </a:rPr>
              <a:t>b) Đáp ứng quy định tại khoản 7 Điều 4 của Nghị định này.</a:t>
            </a:r>
          </a:p>
          <a:p>
            <a:r>
              <a:rPr lang="zh-TW" altLang="en-US">
                <a:latin typeface="Times New Roman" panose="02020603050405020304" pitchFamily="18" charset="0"/>
                <a:cs typeface="Times New Roman" panose="02020603050405020304" pitchFamily="18" charset="0"/>
              </a:rPr>
              <a:t>4. Năng lực chuyên môn</a:t>
            </a:r>
          </a:p>
          <a:p>
            <a:pPr marL="285750" indent="-285750">
              <a:buFontTx/>
              <a:buChar char="-"/>
            </a:pPr>
            <a:r>
              <a:rPr lang="zh-TW" altLang="en-US" smtClean="0">
                <a:latin typeface="Times New Roman" panose="02020603050405020304" pitchFamily="18" charset="0"/>
                <a:cs typeface="Times New Roman" panose="02020603050405020304" pitchFamily="18" charset="0"/>
              </a:rPr>
              <a:t>N</a:t>
            </a:r>
            <a:r>
              <a:rPr lang="zh-TW" altLang="en-US">
                <a:latin typeface="Times New Roman" panose="02020603050405020304" pitchFamily="18" charset="0"/>
                <a:cs typeface="Times New Roman" panose="02020603050405020304" pitchFamily="18" charset="0"/>
              </a:rPr>
              <a:t>gười chịu trách nhiệm chuyên môn về an toàn hóa chất của cơ sở kinh doanh phải có bằng trung cấp trở lên về chuyên ngành hóa học</a:t>
            </a:r>
            <a:r>
              <a:rPr lang="zh-TW" altLang="en-US" smtClean="0">
                <a:latin typeface="Times New Roman" panose="02020603050405020304" pitchFamily="18" charset="0"/>
                <a:cs typeface="Times New Roman" panose="02020603050405020304" pitchFamily="18" charset="0"/>
              </a:rPr>
              <a:t>;</a:t>
            </a:r>
            <a:endParaRPr lang="en-US" altLang="zh-TW"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1165963"/>
      </p:ext>
    </p:extLst>
  </p:cSld>
  <p:clrMapOvr>
    <a:masterClrMapping/>
  </p:clrMapOvr>
  <p:transition spd="slow" advTm="3000">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93225"/>
            <a:ext cx="12182847" cy="461665"/>
          </a:xfrm>
          <a:prstGeom prst="rect">
            <a:avLst/>
          </a:prstGeom>
          <a:solidFill>
            <a:schemeClr val="accent6">
              <a:lumMod val="50000"/>
            </a:schemeClr>
          </a:solidFill>
          <a:ln>
            <a:noFill/>
          </a:ln>
        </p:spPr>
        <p:txBody>
          <a:bodyPr wrap="square">
            <a:spAutoFit/>
          </a:bodyPr>
          <a:lstStyle/>
          <a:p>
            <a:pPr algn="ctr"/>
            <a:r>
              <a:rPr lang="en-US" altLang="zh-TW" sz="2400" b="1" smtClean="0">
                <a:solidFill>
                  <a:schemeClr val="bg1"/>
                </a:solidFill>
                <a:latin typeface="Times New Roman" panose="02020603050405020304" pitchFamily="18" charset="0"/>
                <a:cs typeface="Times New Roman" panose="02020603050405020304" pitchFamily="18" charset="0"/>
              </a:rPr>
              <a:t>10. </a:t>
            </a:r>
            <a:r>
              <a:rPr lang="vi-VN" altLang="zh-TW" sz="2400" b="1"/>
              <a:t> </a:t>
            </a:r>
            <a:r>
              <a:rPr lang="en-US" altLang="zh-TW" sz="2400" b="1" smtClean="0">
                <a:solidFill>
                  <a:schemeClr val="bg1"/>
                </a:solidFill>
                <a:latin typeface="Times New Roman" panose="02020603050405020304" pitchFamily="18" charset="0"/>
                <a:cs typeface="Times New Roman" panose="02020603050405020304" pitchFamily="18" charset="0"/>
              </a:rPr>
              <a:t>BÁO CÁO TÌNH HÌNH HÓA CHẤT HÀNG NĂM</a:t>
            </a:r>
            <a:endParaRPr lang="vi-VN" altLang="zh-TW" sz="2400" b="1">
              <a:solidFill>
                <a:schemeClr val="bg1"/>
              </a:solidFill>
              <a:latin typeface="Times New Roman" panose="02020603050405020304" pitchFamily="18" charset="0"/>
              <a:cs typeface="Times New Roman" panose="02020603050405020304" pitchFamily="18" charset="0"/>
            </a:endParaRPr>
          </a:p>
        </p:txBody>
      </p:sp>
      <p:sp>
        <p:nvSpPr>
          <p:cNvPr id="5" name="Rectangle 4"/>
          <p:cNvSpPr/>
          <p:nvPr/>
        </p:nvSpPr>
        <p:spPr>
          <a:xfrm>
            <a:off x="335902" y="844335"/>
            <a:ext cx="11513976" cy="5324535"/>
          </a:xfrm>
          <a:prstGeom prst="rect">
            <a:avLst/>
          </a:prstGeom>
        </p:spPr>
        <p:txBody>
          <a:bodyPr wrap="square">
            <a:spAutoFit/>
          </a:bodyPr>
          <a:lstStyle/>
          <a:p>
            <a:r>
              <a:rPr lang="vi-VN" altLang="zh-TW" sz="2000" b="1">
                <a:solidFill>
                  <a:srgbClr val="0A0A0A"/>
                </a:solidFill>
                <a:latin typeface="Times New Roman" panose="02020603050405020304" pitchFamily="18" charset="0"/>
                <a:cs typeface="Times New Roman" panose="02020603050405020304" pitchFamily="18" charset="0"/>
              </a:rPr>
              <a:t>Quy định mới nhất về báo cáo hóa chất theo Luật Hóa chất 2025 và Nghị định 26/2026/NĐ-CP </a:t>
            </a:r>
            <a:r>
              <a:rPr lang="vi-VN" altLang="zh-TW" sz="2000" b="1" smtClean="0">
                <a:solidFill>
                  <a:srgbClr val="0A0A0A"/>
                </a:solidFill>
                <a:latin typeface="Times New Roman" panose="02020603050405020304" pitchFamily="18" charset="0"/>
                <a:cs typeface="Times New Roman" panose="02020603050405020304" pitchFamily="18" charset="0"/>
              </a:rPr>
              <a:t>yêu </a:t>
            </a:r>
            <a:r>
              <a:rPr lang="vi-VN" altLang="zh-TW" sz="2000" b="1">
                <a:solidFill>
                  <a:srgbClr val="0A0A0A"/>
                </a:solidFill>
                <a:latin typeface="Times New Roman" panose="02020603050405020304" pitchFamily="18" charset="0"/>
                <a:cs typeface="Times New Roman" panose="02020603050405020304" pitchFamily="18" charset="0"/>
              </a:rPr>
              <a:t>cầu doanh nghiệp đăng ký hóa chất mới, cập nhật dữ liệu hàng năm trong vòng 5 năm lên Cơ sở dữ liệu chuyên ngành hóa chất, và báo cáo tình hình hoạt động, an toàn hóa chất định kỳ hàng năm qua hệ thống trực tuyến, hạn chót ngày 15/02 của năm </a:t>
            </a:r>
            <a:r>
              <a:rPr lang="vi-VN" altLang="zh-TW" sz="2000" b="1" smtClean="0">
                <a:solidFill>
                  <a:srgbClr val="0A0A0A"/>
                </a:solidFill>
                <a:latin typeface="Times New Roman" panose="02020603050405020304" pitchFamily="18" charset="0"/>
                <a:cs typeface="Times New Roman" panose="02020603050405020304" pitchFamily="18" charset="0"/>
              </a:rPr>
              <a:t>sau</a:t>
            </a:r>
            <a:r>
              <a:rPr lang="en-US" altLang="zh-TW" sz="2000" b="1" smtClean="0">
                <a:solidFill>
                  <a:srgbClr val="0A0A0A"/>
                </a:solidFill>
                <a:latin typeface="Times New Roman" panose="02020603050405020304" pitchFamily="18" charset="0"/>
                <a:cs typeface="Times New Roman" panose="02020603050405020304" pitchFamily="18" charset="0"/>
              </a:rPr>
              <a:t>.</a:t>
            </a:r>
          </a:p>
          <a:p>
            <a:r>
              <a:rPr lang="en-US" altLang="zh-TW" sz="2000" smtClean="0">
                <a:latin typeface="Times New Roman" panose="02020603050405020304" pitchFamily="18" charset="0"/>
                <a:cs typeface="Times New Roman" panose="02020603050405020304" pitchFamily="18" charset="0"/>
              </a:rPr>
              <a:t>- </a:t>
            </a:r>
            <a:r>
              <a:rPr lang="vi-VN" altLang="zh-TW" sz="2000" smtClean="0">
                <a:latin typeface="Times New Roman" panose="02020603050405020304" pitchFamily="18" charset="0"/>
                <a:cs typeface="Times New Roman" panose="02020603050405020304" pitchFamily="18" charset="0"/>
              </a:rPr>
              <a:t>Đối </a:t>
            </a:r>
            <a:r>
              <a:rPr lang="vi-VN" altLang="zh-TW" sz="2000">
                <a:latin typeface="Times New Roman" panose="02020603050405020304" pitchFamily="18" charset="0"/>
                <a:cs typeface="Times New Roman" panose="02020603050405020304" pitchFamily="18" charset="0"/>
              </a:rPr>
              <a:t>tượng và phạm vi: Áp dụng cho các tổ chức, cá nhân hoạt động hóa chất (sản xuất, nhập khẩu, kinh doanh, sử dụng).</a:t>
            </a:r>
          </a:p>
          <a:p>
            <a:r>
              <a:rPr lang="en-US" altLang="zh-TW" sz="2000" smtClean="0">
                <a:latin typeface="Times New Roman" panose="02020603050405020304" pitchFamily="18" charset="0"/>
                <a:cs typeface="Times New Roman" panose="02020603050405020304" pitchFamily="18" charset="0"/>
              </a:rPr>
              <a:t>- </a:t>
            </a:r>
            <a:r>
              <a:rPr lang="vi-VN" altLang="zh-TW" sz="2000" smtClean="0">
                <a:latin typeface="Times New Roman" panose="02020603050405020304" pitchFamily="18" charset="0"/>
                <a:cs typeface="Times New Roman" panose="02020603050405020304" pitchFamily="18" charset="0"/>
              </a:rPr>
              <a:t>Đăng </a:t>
            </a:r>
            <a:r>
              <a:rPr lang="vi-VN" altLang="zh-TW" sz="2000">
                <a:latin typeface="Times New Roman" panose="02020603050405020304" pitchFamily="18" charset="0"/>
                <a:cs typeface="Times New Roman" panose="02020603050405020304" pitchFamily="18" charset="0"/>
              </a:rPr>
              <a:t>ký hóa chất mới: Hóa chất mới phải được đăng ký, đánh giá rủi ro và quản lý như hóa chất cần kiểm soát đặc biệt.</a:t>
            </a:r>
          </a:p>
          <a:p>
            <a:r>
              <a:rPr lang="vi-VN" altLang="zh-TW" sz="2000">
                <a:latin typeface="Times New Roman" panose="02020603050405020304" pitchFamily="18" charset="0"/>
                <a:cs typeface="Times New Roman" panose="02020603050405020304" pitchFamily="18" charset="0"/>
              </a:rPr>
              <a:t>Báo cáo định kỳ (5 năm): Trong vòng 5 năm kể từ khi đăng ký, doanh nghiệp phải báo cáo hoạt động liên quan đến hóa chất mới hàng năm.</a:t>
            </a:r>
          </a:p>
          <a:p>
            <a:r>
              <a:rPr lang="vi-VN" altLang="zh-TW" sz="2000">
                <a:latin typeface="Times New Roman" panose="02020603050405020304" pitchFamily="18" charset="0"/>
                <a:cs typeface="Times New Roman" panose="02020603050405020304" pitchFamily="18" charset="0"/>
              </a:rPr>
              <a:t>Hồ sơ đăng ký (Phụ lục XII Thông tư 01/2026/TT-BCT): Gồm văn bản đăng ký, báo cáo tóm tắt đánh giá và xác nhận đăng ký.</a:t>
            </a:r>
          </a:p>
          <a:p>
            <a:r>
              <a:rPr lang="vi-VN" altLang="zh-TW" sz="2000">
                <a:latin typeface="Times New Roman" panose="02020603050405020304" pitchFamily="18" charset="0"/>
                <a:cs typeface="Times New Roman" panose="02020603050405020304" pitchFamily="18" charset="0"/>
              </a:rPr>
              <a:t>Nơi tiếp nhận: Báo cáo được gửi trực tuyến qua Cơ sở dữ liệu hóa chất quốc gia (https://chemicaldata.gov.vn/cms.xc).</a:t>
            </a:r>
          </a:p>
          <a:p>
            <a:r>
              <a:rPr lang="vi-VN" altLang="zh-TW" sz="2000">
                <a:latin typeface="Times New Roman" panose="02020603050405020304" pitchFamily="18" charset="0"/>
                <a:cs typeface="Times New Roman" panose="02020603050405020304" pitchFamily="18" charset="0"/>
              </a:rPr>
              <a:t>Hạn chót báo cáo: Trước ngày 15/02 hàng năm (báo cáo tình hình hoạt động của năm trước đó).</a:t>
            </a:r>
          </a:p>
          <a:p>
            <a:r>
              <a:rPr lang="vi-VN" altLang="zh-TW" sz="2000">
                <a:latin typeface="Times New Roman" panose="02020603050405020304" pitchFamily="18" charset="0"/>
                <a:cs typeface="Times New Roman" panose="02020603050405020304" pitchFamily="18" charset="0"/>
              </a:rPr>
              <a:t>Quản lý hóa chất trong sản </a:t>
            </a:r>
            <a:r>
              <a:rPr lang="vi-VN" altLang="zh-TW" sz="2000" smtClean="0">
                <a:latin typeface="Times New Roman" panose="02020603050405020304" pitchFamily="18" charset="0"/>
                <a:cs typeface="Times New Roman" panose="02020603050405020304" pitchFamily="18" charset="0"/>
              </a:rPr>
              <a:t>phẩm</a:t>
            </a:r>
            <a:r>
              <a:rPr lang="en-US" altLang="zh-TW" sz="2000" smtClean="0">
                <a:latin typeface="Times New Roman" panose="02020603050405020304" pitchFamily="18" charset="0"/>
                <a:cs typeface="Times New Roman" panose="02020603050405020304" pitchFamily="18" charset="0"/>
              </a:rPr>
              <a:t>: </a:t>
            </a:r>
            <a:r>
              <a:rPr lang="vi-VN" altLang="zh-TW" sz="2000" smtClean="0">
                <a:latin typeface="Times New Roman" panose="02020603050405020304" pitchFamily="18" charset="0"/>
                <a:cs typeface="Times New Roman" panose="02020603050405020304" pitchFamily="18" charset="0"/>
              </a:rPr>
              <a:t>Phải </a:t>
            </a:r>
            <a:r>
              <a:rPr lang="vi-VN" altLang="zh-TW" sz="2000">
                <a:latin typeface="Times New Roman" panose="02020603050405020304" pitchFamily="18" charset="0"/>
                <a:cs typeface="Times New Roman" panose="02020603050405020304" pitchFamily="18" charset="0"/>
              </a:rPr>
              <a:t>khai báo thông tin hàm lượng hóa chất nguy hiểm trên Cổng thông tin một cửa quốc gia trước khi lưu thông trên thị trường.</a:t>
            </a:r>
            <a:endParaRPr lang="zh-TW" altLang="en-US" sz="2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0137393"/>
      </p:ext>
    </p:extLst>
  </p:cSld>
  <p:clrMapOvr>
    <a:masterClrMapping/>
  </p:clrMapOvr>
  <p:transition spd="slow" advTm="3000">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93225"/>
            <a:ext cx="12182847" cy="461665"/>
          </a:xfrm>
          <a:prstGeom prst="rect">
            <a:avLst/>
          </a:prstGeom>
          <a:solidFill>
            <a:schemeClr val="accent6">
              <a:lumMod val="50000"/>
            </a:schemeClr>
          </a:solidFill>
          <a:ln>
            <a:noFill/>
          </a:ln>
        </p:spPr>
        <p:txBody>
          <a:bodyPr wrap="square">
            <a:spAutoFit/>
          </a:bodyPr>
          <a:lstStyle/>
          <a:p>
            <a:pPr algn="ctr"/>
            <a:r>
              <a:rPr lang="en-US" altLang="zh-TW" sz="2400" b="1" smtClean="0">
                <a:solidFill>
                  <a:schemeClr val="bg1"/>
                </a:solidFill>
                <a:latin typeface="Times New Roman" panose="02020603050405020304" pitchFamily="18" charset="0"/>
                <a:cs typeface="Times New Roman" panose="02020603050405020304" pitchFamily="18" charset="0"/>
              </a:rPr>
              <a:t>11. </a:t>
            </a:r>
            <a:r>
              <a:rPr lang="en-US" altLang="zh-TW" sz="2400" b="1" smtClean="0">
                <a:solidFill>
                  <a:schemeClr val="bg1"/>
                </a:solidFill>
                <a:latin typeface="Times New Roman" panose="02020603050405020304" pitchFamily="18" charset="0"/>
                <a:cs typeface="Times New Roman" panose="02020603050405020304" pitchFamily="18" charset="0"/>
              </a:rPr>
              <a:t> THỦ TỤC NHẬP KHẨU HÓA CHẤT</a:t>
            </a:r>
            <a:endParaRPr lang="vi-VN" altLang="zh-TW" sz="2400" b="1">
              <a:solidFill>
                <a:schemeClr val="bg1"/>
              </a:solidFill>
              <a:latin typeface="Times New Roman" panose="02020603050405020304" pitchFamily="18" charset="0"/>
              <a:cs typeface="Times New Roman" panose="02020603050405020304" pitchFamily="18" charset="0"/>
            </a:endParaRPr>
          </a:p>
        </p:txBody>
      </p:sp>
      <p:sp>
        <p:nvSpPr>
          <p:cNvPr id="5" name="Rectangle 4"/>
          <p:cNvSpPr/>
          <p:nvPr/>
        </p:nvSpPr>
        <p:spPr>
          <a:xfrm>
            <a:off x="438538" y="654890"/>
            <a:ext cx="4548233" cy="400110"/>
          </a:xfrm>
          <a:prstGeom prst="rect">
            <a:avLst/>
          </a:prstGeom>
        </p:spPr>
        <p:txBody>
          <a:bodyPr wrap="none">
            <a:spAutoFit/>
          </a:bodyPr>
          <a:lstStyle/>
          <a:p>
            <a:r>
              <a:rPr lang="en-US" altLang="zh-TW" sz="2000" b="1">
                <a:solidFill>
                  <a:srgbClr val="1E1666"/>
                </a:solidFill>
                <a:latin typeface="Times New Roman" panose="02020603050405020304" pitchFamily="18" charset="0"/>
                <a:cs typeface="Times New Roman" panose="02020603050405020304" pitchFamily="18" charset="0"/>
              </a:rPr>
              <a:t>1. Thủ tục khai báo hóa chất nhập khẩu</a:t>
            </a:r>
            <a:endParaRPr lang="en-US" altLang="zh-TW" sz="2000" b="1" i="0">
              <a:solidFill>
                <a:srgbClr val="1E1666"/>
              </a:solidFill>
              <a:effectLst/>
              <a:latin typeface="Times New Roman" panose="02020603050405020304" pitchFamily="18" charset="0"/>
              <a:cs typeface="Times New Roman" panose="02020603050405020304" pitchFamily="18" charset="0"/>
            </a:endParaRPr>
          </a:p>
        </p:txBody>
      </p:sp>
      <p:sp>
        <p:nvSpPr>
          <p:cNvPr id="6" name="Rectangle 5"/>
          <p:cNvSpPr/>
          <p:nvPr/>
        </p:nvSpPr>
        <p:spPr>
          <a:xfrm>
            <a:off x="438538" y="1369513"/>
            <a:ext cx="11475186" cy="5324535"/>
          </a:xfrm>
          <a:prstGeom prst="rect">
            <a:avLst/>
          </a:prstGeom>
        </p:spPr>
        <p:txBody>
          <a:bodyPr wrap="square">
            <a:spAutoFit/>
          </a:bodyPr>
          <a:lstStyle/>
          <a:p>
            <a:r>
              <a:rPr lang="vi-VN" altLang="zh-TW" sz="2000" b="1">
                <a:solidFill>
                  <a:srgbClr val="000000"/>
                </a:solidFill>
                <a:latin typeface="Times New Roman" panose="02020603050405020304" pitchFamily="18" charset="0"/>
                <a:cs typeface="Times New Roman" panose="02020603050405020304" pitchFamily="18" charset="0"/>
              </a:rPr>
              <a:t>Nội dung chính:</a:t>
            </a:r>
            <a:endParaRPr lang="vi-VN" altLang="zh-TW" sz="2000">
              <a:solidFill>
                <a:srgbClr val="000000"/>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vi-VN" altLang="zh-TW" sz="2000" b="1">
                <a:solidFill>
                  <a:srgbClr val="000000"/>
                </a:solidFill>
                <a:latin typeface="Times New Roman" panose="02020603050405020304" pitchFamily="18" charset="0"/>
                <a:cs typeface="Times New Roman" panose="02020603050405020304" pitchFamily="18" charset="0"/>
              </a:rPr>
              <a:t>Đối tượng và Phạm vi áp dụng: </a:t>
            </a:r>
            <a:r>
              <a:rPr lang="vi-VN" altLang="zh-TW" sz="2000">
                <a:solidFill>
                  <a:srgbClr val="000000"/>
                </a:solidFill>
                <a:latin typeface="Times New Roman" panose="02020603050405020304" pitchFamily="18" charset="0"/>
                <a:cs typeface="Times New Roman" panose="02020603050405020304" pitchFamily="18" charset="0"/>
              </a:rPr>
              <a:t>phải khai báo hóa chất trước khi thông quan với các mặt hàng thuộc Chương 28, Chương 29</a:t>
            </a:r>
          </a:p>
          <a:p>
            <a:pPr>
              <a:buFont typeface="Arial" panose="020B0604020202020204" pitchFamily="34" charset="0"/>
              <a:buChar char="•"/>
            </a:pPr>
            <a:r>
              <a:rPr lang="vi-VN" altLang="zh-TW" sz="2000" b="1">
                <a:solidFill>
                  <a:srgbClr val="000000"/>
                </a:solidFill>
                <a:latin typeface="Times New Roman" panose="02020603050405020304" pitchFamily="18" charset="0"/>
                <a:cs typeface="Times New Roman" panose="02020603050405020304" pitchFamily="18" charset="0"/>
              </a:rPr>
              <a:t>Thành phần hồ sơ:</a:t>
            </a:r>
            <a:endParaRPr lang="vi-VN" altLang="zh-TW" sz="2000">
              <a:solidFill>
                <a:srgbClr val="000000"/>
              </a:solidFill>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vi-VN" altLang="zh-TW" sz="2000">
                <a:solidFill>
                  <a:srgbClr val="000000"/>
                </a:solidFill>
                <a:latin typeface="Times New Roman" panose="02020603050405020304" pitchFamily="18" charset="0"/>
                <a:cs typeface="Times New Roman" panose="02020603050405020304" pitchFamily="18" charset="0"/>
              </a:rPr>
              <a:t>Hóa đơn thương mại bản gốc và bản dịch tiếng Việt có xác thực của doanh nghiệp;</a:t>
            </a:r>
          </a:p>
          <a:p>
            <a:pPr marL="742950" lvl="1" indent="-285750">
              <a:buFont typeface="Arial" panose="020B0604020202020204" pitchFamily="34" charset="0"/>
              <a:buChar char="•"/>
            </a:pPr>
            <a:r>
              <a:rPr lang="vi-VN" altLang="zh-TW" sz="2000">
                <a:solidFill>
                  <a:srgbClr val="000000"/>
                </a:solidFill>
                <a:latin typeface="Times New Roman" panose="02020603050405020304" pitchFamily="18" charset="0"/>
                <a:cs typeface="Times New Roman" panose="02020603050405020304" pitchFamily="18" charset="0"/>
              </a:rPr>
              <a:t>Phiếu an toàn hóa chất;</a:t>
            </a:r>
          </a:p>
          <a:p>
            <a:pPr marL="742950" lvl="1" indent="-285750">
              <a:buFont typeface="Arial" panose="020B0604020202020204" pitchFamily="34" charset="0"/>
              <a:buChar char="•"/>
            </a:pPr>
            <a:r>
              <a:rPr lang="vi-VN" altLang="zh-TW" sz="2000">
                <a:solidFill>
                  <a:srgbClr val="000000"/>
                </a:solidFill>
                <a:latin typeface="Times New Roman" panose="02020603050405020304" pitchFamily="18" charset="0"/>
                <a:cs typeface="Times New Roman" panose="02020603050405020304" pitchFamily="18" charset="0"/>
              </a:rPr>
              <a:t>Trường hợp nhập khẩu phi thương mại, không có hóa đơn thì có thể sử dụng giấy báo hàng về cảng thay cho hóa đơn thương mại.</a:t>
            </a:r>
          </a:p>
          <a:p>
            <a:pPr>
              <a:buFont typeface="Arial" panose="020B0604020202020204" pitchFamily="34" charset="0"/>
              <a:buChar char="•"/>
            </a:pPr>
            <a:r>
              <a:rPr lang="vi-VN" altLang="zh-TW" sz="2000" b="1">
                <a:solidFill>
                  <a:srgbClr val="000000"/>
                </a:solidFill>
                <a:latin typeface="Times New Roman" panose="02020603050405020304" pitchFamily="18" charset="0"/>
                <a:cs typeface="Times New Roman" panose="02020603050405020304" pitchFamily="18" charset="0"/>
              </a:rPr>
              <a:t>Mẫu thông tin khai báo hóa chất:</a:t>
            </a:r>
            <a:r>
              <a:rPr lang="vi-VN" altLang="zh-TW" sz="2000">
                <a:solidFill>
                  <a:srgbClr val="000000"/>
                </a:solidFill>
                <a:latin typeface="Times New Roman" panose="02020603050405020304" pitchFamily="18" charset="0"/>
                <a:cs typeface="Times New Roman" panose="02020603050405020304" pitchFamily="18" charset="0"/>
              </a:rPr>
              <a:t> theo mẫu 13a Phụ lục XIII Thông tư </a:t>
            </a:r>
            <a:r>
              <a:rPr lang="vi-VN" altLang="zh-TW" sz="2000">
                <a:solidFill>
                  <a:srgbClr val="000000"/>
                </a:solidFill>
                <a:latin typeface="Times New Roman" panose="02020603050405020304" pitchFamily="18" charset="0"/>
                <a:cs typeface="Times New Roman" panose="02020603050405020304" pitchFamily="18" charset="0"/>
              </a:rPr>
              <a:t>01/2026/TT-BTC </a:t>
            </a:r>
            <a:r>
              <a:rPr lang="en-US" altLang="zh-TW" sz="2000" smtClean="0">
                <a:solidFill>
                  <a:srgbClr val="000000"/>
                </a:solidFill>
                <a:latin typeface="Times New Roman" panose="02020603050405020304" pitchFamily="18" charset="0"/>
                <a:cs typeface="Times New Roman" panose="02020603050405020304" pitchFamily="18" charset="0"/>
              </a:rPr>
              <a:t>.</a:t>
            </a:r>
            <a:endParaRPr lang="en-US" altLang="zh-TW" sz="2000">
              <a:solidFill>
                <a:srgbClr val="000000"/>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vi-VN" altLang="zh-TW" sz="2000" b="1" smtClean="0">
                <a:solidFill>
                  <a:srgbClr val="000000"/>
                </a:solidFill>
                <a:latin typeface="Times New Roman" panose="02020603050405020304" pitchFamily="18" charset="0"/>
                <a:cs typeface="Times New Roman" panose="02020603050405020304" pitchFamily="18" charset="0"/>
              </a:rPr>
              <a:t>Trường </a:t>
            </a:r>
            <a:r>
              <a:rPr lang="vi-VN" altLang="zh-TW" sz="2000" b="1">
                <a:solidFill>
                  <a:srgbClr val="000000"/>
                </a:solidFill>
                <a:latin typeface="Times New Roman" panose="02020603050405020304" pitchFamily="18" charset="0"/>
                <a:cs typeface="Times New Roman" panose="02020603050405020304" pitchFamily="18" charset="0"/>
              </a:rPr>
              <a:t>hợp được miễn trừ khai báo hóa chất:</a:t>
            </a:r>
            <a:endParaRPr lang="vi-VN" altLang="zh-TW" sz="2000">
              <a:solidFill>
                <a:srgbClr val="000000"/>
              </a:solidFill>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vi-VN" altLang="zh-TW" sz="2000">
                <a:solidFill>
                  <a:srgbClr val="000000"/>
                </a:solidFill>
                <a:latin typeface="Times New Roman" panose="02020603050405020304" pitchFamily="18" charset="0"/>
                <a:cs typeface="Times New Roman" panose="02020603050405020304" pitchFamily="18" charset="0"/>
              </a:rPr>
              <a:t>Nhập khẩu nhỏ hơn 10 kg/một hóa đơn;</a:t>
            </a:r>
          </a:p>
          <a:p>
            <a:pPr marL="742950" lvl="1" indent="-285750">
              <a:buFont typeface="Arial" panose="020B0604020202020204" pitchFamily="34" charset="0"/>
              <a:buChar char="•"/>
            </a:pPr>
            <a:r>
              <a:rPr lang="vi-VN" altLang="zh-TW" sz="2000">
                <a:solidFill>
                  <a:srgbClr val="000000"/>
                </a:solidFill>
                <a:latin typeface="Times New Roman" panose="02020603050405020304" pitchFamily="18" charset="0"/>
                <a:cs typeface="Times New Roman" panose="02020603050405020304" pitchFamily="18" charset="0"/>
              </a:rPr>
              <a:t>Nhập khẩu nhỏ hơn 1kg hóa chất mới để thử nghiệm, đánh giá đặc tính hóa lý</a:t>
            </a:r>
          </a:p>
          <a:p>
            <a:pPr marL="742950" lvl="1" indent="-285750">
              <a:buFont typeface="Arial" panose="020B0604020202020204" pitchFamily="34" charset="0"/>
              <a:buChar char="•"/>
            </a:pPr>
            <a:r>
              <a:rPr lang="vi-VN" altLang="zh-TW" sz="2000">
                <a:solidFill>
                  <a:srgbClr val="000000"/>
                </a:solidFill>
                <a:latin typeface="Times New Roman" panose="02020603050405020304" pitchFamily="18" charset="0"/>
                <a:cs typeface="Times New Roman" panose="02020603050405020304" pitchFamily="18" charset="0"/>
              </a:rPr>
              <a:t>Nhập khẩu hỗn hợp chất không thuộc các Chương 28, 29 mà có chứa hóa chất thuộc các chương 28, 29</a:t>
            </a:r>
          </a:p>
          <a:p>
            <a:pPr marL="742950" lvl="1" indent="-285750">
              <a:buFont typeface="Arial" panose="020B0604020202020204" pitchFamily="34" charset="0"/>
              <a:buChar char="•"/>
            </a:pPr>
            <a:r>
              <a:rPr lang="vi-VN" altLang="zh-TW" sz="2000">
                <a:solidFill>
                  <a:srgbClr val="000000"/>
                </a:solidFill>
                <a:latin typeface="Times New Roman" panose="02020603050405020304" pitchFamily="18" charset="0"/>
                <a:cs typeface="Times New Roman" panose="02020603050405020304" pitchFamily="18" charset="0"/>
              </a:rPr>
              <a:t>Nhập khẩu hóa chất cần kiểm soát đặc biệt khi đã được cấp Giấy phép nhập khẩu</a:t>
            </a:r>
          </a:p>
          <a:p>
            <a:pPr marL="742950" lvl="1" indent="-285750">
              <a:buFont typeface="Arial" panose="020B0604020202020204" pitchFamily="34" charset="0"/>
              <a:buChar char="•"/>
            </a:pPr>
            <a:r>
              <a:rPr lang="vi-VN" altLang="zh-TW" sz="2000">
                <a:solidFill>
                  <a:srgbClr val="000000"/>
                </a:solidFill>
                <a:latin typeface="Times New Roman" panose="02020603050405020304" pitchFamily="18" charset="0"/>
                <a:cs typeface="Times New Roman" panose="02020603050405020304" pitchFamily="18" charset="0"/>
              </a:rPr>
              <a:t>Nhập khẩu hóa chất cấm khi đã được cấp Giấy phép nhập khẩu</a:t>
            </a:r>
          </a:p>
          <a:p>
            <a:pPr>
              <a:buFont typeface="Arial" panose="020B0604020202020204" pitchFamily="34" charset="0"/>
              <a:buChar char="•"/>
            </a:pPr>
            <a:r>
              <a:rPr lang="vi-VN" altLang="zh-TW" sz="2000" b="1">
                <a:solidFill>
                  <a:srgbClr val="000000"/>
                </a:solidFill>
                <a:latin typeface="Times New Roman" panose="02020603050405020304" pitchFamily="18" charset="0"/>
                <a:cs typeface="Times New Roman" panose="02020603050405020304" pitchFamily="18" charset="0"/>
              </a:rPr>
              <a:t>Trách nhiệm khai báo chính xác thông tin:</a:t>
            </a:r>
            <a:r>
              <a:rPr lang="vi-VN" altLang="zh-TW" sz="2000">
                <a:solidFill>
                  <a:srgbClr val="000000"/>
                </a:solidFill>
                <a:latin typeface="Times New Roman" panose="02020603050405020304" pitchFamily="18" charset="0"/>
                <a:cs typeface="Times New Roman" panose="02020603050405020304" pitchFamily="18" charset="0"/>
              </a:rPr>
              <a:t> nếu khai báo không chính xác, thì cơ quan có thẩm quyền có quyền xử phạt hành chính</a:t>
            </a:r>
            <a:endParaRPr lang="vi-VN" altLang="zh-TW" sz="2000" b="0" i="0" u="none" strike="noStrike">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3248565"/>
      </p:ext>
    </p:extLst>
  </p:cSld>
  <p:clrMapOvr>
    <a:masterClrMapping/>
  </p:clrMapOvr>
  <p:transition spd="slow" advTm="3000">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93225"/>
            <a:ext cx="12182847" cy="461665"/>
          </a:xfrm>
          <a:prstGeom prst="rect">
            <a:avLst/>
          </a:prstGeom>
          <a:solidFill>
            <a:schemeClr val="accent6">
              <a:lumMod val="50000"/>
            </a:schemeClr>
          </a:solidFill>
          <a:ln>
            <a:noFill/>
          </a:ln>
        </p:spPr>
        <p:txBody>
          <a:bodyPr wrap="square">
            <a:spAutoFit/>
          </a:bodyPr>
          <a:lstStyle/>
          <a:p>
            <a:pPr algn="ctr"/>
            <a:r>
              <a:rPr lang="en-US" altLang="zh-TW" sz="2400" b="1" smtClean="0">
                <a:solidFill>
                  <a:schemeClr val="bg1"/>
                </a:solidFill>
                <a:latin typeface="Times New Roman" panose="02020603050405020304" pitchFamily="18" charset="0"/>
                <a:cs typeface="Times New Roman" panose="02020603050405020304" pitchFamily="18" charset="0"/>
              </a:rPr>
              <a:t>11. </a:t>
            </a:r>
            <a:r>
              <a:rPr lang="vi-VN" altLang="zh-TW" sz="2400" b="1"/>
              <a:t> </a:t>
            </a:r>
            <a:r>
              <a:rPr lang="en-US" altLang="zh-TW" sz="2400" b="1" smtClean="0">
                <a:solidFill>
                  <a:schemeClr val="bg1"/>
                </a:solidFill>
                <a:latin typeface="Times New Roman" panose="02020603050405020304" pitchFamily="18" charset="0"/>
                <a:cs typeface="Times New Roman" panose="02020603050405020304" pitchFamily="18" charset="0"/>
              </a:rPr>
              <a:t>THỦ TỤC NHẬP KHẨU HÓA CHẤT</a:t>
            </a:r>
            <a:endParaRPr lang="vi-VN" altLang="zh-TW" sz="2400" b="1">
              <a:solidFill>
                <a:schemeClr val="bg1"/>
              </a:solidFill>
              <a:latin typeface="Times New Roman" panose="02020603050405020304" pitchFamily="18" charset="0"/>
              <a:cs typeface="Times New Roman" panose="02020603050405020304" pitchFamily="18" charset="0"/>
            </a:endParaRPr>
          </a:p>
        </p:txBody>
      </p:sp>
      <p:sp>
        <p:nvSpPr>
          <p:cNvPr id="5" name="Rectangle 4"/>
          <p:cNvSpPr/>
          <p:nvPr/>
        </p:nvSpPr>
        <p:spPr>
          <a:xfrm>
            <a:off x="341948" y="654890"/>
            <a:ext cx="6168676" cy="400110"/>
          </a:xfrm>
          <a:prstGeom prst="rect">
            <a:avLst/>
          </a:prstGeom>
        </p:spPr>
        <p:txBody>
          <a:bodyPr wrap="none">
            <a:spAutoFit/>
          </a:bodyPr>
          <a:lstStyle/>
          <a:p>
            <a:r>
              <a:rPr lang="en-US" altLang="zh-TW" sz="2000" b="1">
                <a:solidFill>
                  <a:srgbClr val="1E1666"/>
                </a:solidFill>
                <a:latin typeface="Times New Roman" panose="02020603050405020304" pitchFamily="18" charset="0"/>
                <a:cs typeface="Times New Roman" panose="02020603050405020304" pitchFamily="18" charset="0"/>
              </a:rPr>
              <a:t>2. Thủ tục nhập khẩu, xuất khẩu hóa chất có điều kiện</a:t>
            </a:r>
            <a:endParaRPr lang="en-US" altLang="zh-TW" sz="2000" b="1" i="0">
              <a:solidFill>
                <a:srgbClr val="1E1666"/>
              </a:solidFill>
              <a:effectLst/>
              <a:latin typeface="Times New Roman" panose="02020603050405020304" pitchFamily="18" charset="0"/>
              <a:cs typeface="Times New Roman" panose="02020603050405020304" pitchFamily="18" charset="0"/>
            </a:endParaRPr>
          </a:p>
        </p:txBody>
      </p:sp>
      <p:sp>
        <p:nvSpPr>
          <p:cNvPr id="6" name="Rectangle 5"/>
          <p:cNvSpPr/>
          <p:nvPr/>
        </p:nvSpPr>
        <p:spPr>
          <a:xfrm>
            <a:off x="341949" y="1286681"/>
            <a:ext cx="5349724" cy="5293757"/>
          </a:xfrm>
          <a:prstGeom prst="rect">
            <a:avLst/>
          </a:prstGeom>
        </p:spPr>
        <p:txBody>
          <a:bodyPr wrap="square">
            <a:spAutoFit/>
          </a:bodyPr>
          <a:lstStyle/>
          <a:p>
            <a:r>
              <a:rPr lang="vi-VN" altLang="zh-TW" sz="2000">
                <a:solidFill>
                  <a:srgbClr val="000000"/>
                </a:solidFill>
                <a:latin typeface="Times New Roman" panose="02020603050405020304" pitchFamily="18" charset="0"/>
                <a:cs typeface="Times New Roman" panose="02020603050405020304" pitchFamily="18" charset="0"/>
              </a:rPr>
              <a:t>(</a:t>
            </a:r>
            <a:r>
              <a:rPr lang="vi-VN" altLang="zh-TW" sz="2000" i="1">
                <a:solidFill>
                  <a:srgbClr val="000000"/>
                </a:solidFill>
                <a:latin typeface="Times New Roman" panose="02020603050405020304" pitchFamily="18" charset="0"/>
                <a:cs typeface="Times New Roman" panose="02020603050405020304" pitchFamily="18" charset="0"/>
              </a:rPr>
              <a:t>Theo Điều 12 Luật Hóa chất 2025, Điều 10 Nghị định 26/2026/NĐ-CP)</a:t>
            </a:r>
            <a:endParaRPr lang="vi-VN" altLang="zh-TW" sz="2000">
              <a:solidFill>
                <a:srgbClr val="000000"/>
              </a:solidFill>
              <a:latin typeface="Times New Roman" panose="02020603050405020304" pitchFamily="18" charset="0"/>
              <a:cs typeface="Times New Roman" panose="02020603050405020304" pitchFamily="18" charset="0"/>
            </a:endParaRPr>
          </a:p>
          <a:p>
            <a:r>
              <a:rPr lang="vi-VN" altLang="zh-TW" sz="2000" b="1">
                <a:solidFill>
                  <a:srgbClr val="000000"/>
                </a:solidFill>
                <a:latin typeface="Times New Roman" panose="02020603050405020304" pitchFamily="18" charset="0"/>
                <a:cs typeface="Times New Roman" panose="02020603050405020304" pitchFamily="18" charset="0"/>
              </a:rPr>
              <a:t>Nội dung chính:</a:t>
            </a:r>
            <a:endParaRPr lang="vi-VN" altLang="zh-TW" sz="2000">
              <a:solidFill>
                <a:srgbClr val="000000"/>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vi-VN" altLang="zh-TW" sz="2000" b="1">
                <a:solidFill>
                  <a:srgbClr val="000000"/>
                </a:solidFill>
                <a:latin typeface="Times New Roman" panose="02020603050405020304" pitchFamily="18" charset="0"/>
                <a:cs typeface="Times New Roman" panose="02020603050405020304" pitchFamily="18" charset="0"/>
              </a:rPr>
              <a:t>Danh mục hóa chất có điều kiện: </a:t>
            </a:r>
            <a:r>
              <a:rPr lang="vi-VN" altLang="zh-TW" sz="2000">
                <a:solidFill>
                  <a:srgbClr val="000000"/>
                </a:solidFill>
                <a:latin typeface="Times New Roman" panose="02020603050405020304" pitchFamily="18" charset="0"/>
                <a:cs typeface="Times New Roman" panose="02020603050405020304" pitchFamily="18" charset="0"/>
              </a:rPr>
              <a:t>theo Phụ lục II Nghị định </a:t>
            </a:r>
            <a:r>
              <a:rPr lang="vi-VN" altLang="zh-TW" sz="2000">
                <a:solidFill>
                  <a:srgbClr val="000000"/>
                </a:solidFill>
                <a:latin typeface="Times New Roman" panose="02020603050405020304" pitchFamily="18" charset="0"/>
                <a:cs typeface="Times New Roman" panose="02020603050405020304" pitchFamily="18" charset="0"/>
              </a:rPr>
              <a:t>24/2026/NĐ-CP </a:t>
            </a:r>
            <a:endParaRPr lang="en-US" altLang="zh-TW" sz="2000" smtClean="0">
              <a:solidFill>
                <a:srgbClr val="000000"/>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vi-VN" altLang="zh-TW" sz="2000" b="1" smtClean="0">
                <a:solidFill>
                  <a:srgbClr val="000000"/>
                </a:solidFill>
                <a:latin typeface="Times New Roman" panose="02020603050405020304" pitchFamily="18" charset="0"/>
                <a:cs typeface="Times New Roman" panose="02020603050405020304" pitchFamily="18" charset="0"/>
              </a:rPr>
              <a:t>Trường </a:t>
            </a:r>
            <a:r>
              <a:rPr lang="vi-VN" altLang="zh-TW" sz="2000" b="1">
                <a:solidFill>
                  <a:srgbClr val="000000"/>
                </a:solidFill>
                <a:latin typeface="Times New Roman" panose="02020603050405020304" pitchFamily="18" charset="0"/>
                <a:cs typeface="Times New Roman" panose="02020603050405020304" pitchFamily="18" charset="0"/>
              </a:rPr>
              <a:t>hợp nhập khẩu hoá chất có điều kiện với mục đích sử dụng của doanh nghiệp (không nhằm mục đích kinh doanh): </a:t>
            </a:r>
            <a:r>
              <a:rPr lang="vi-VN" altLang="zh-TW" sz="2000">
                <a:solidFill>
                  <a:srgbClr val="000000"/>
                </a:solidFill>
                <a:latin typeface="Times New Roman" panose="02020603050405020304" pitchFamily="18" charset="0"/>
                <a:cs typeface="Times New Roman" panose="02020603050405020304" pitchFamily="18" charset="0"/>
              </a:rPr>
              <a:t>phải công bố mục đích sử dụng hoá chất trên Cơ sở dữ liệu chuyên ngành hoá chất và không cần Giấy chứng nhận đủ điều kiện sản xuất, kinh doanh hóa chất có điều kiện</a:t>
            </a:r>
          </a:p>
          <a:p>
            <a:pPr>
              <a:buFont typeface="Arial" panose="020B0604020202020204" pitchFamily="34" charset="0"/>
              <a:buChar char="•"/>
            </a:pPr>
            <a:r>
              <a:rPr lang="vi-VN" altLang="zh-TW" sz="2000" b="1">
                <a:solidFill>
                  <a:srgbClr val="000000"/>
                </a:solidFill>
                <a:latin typeface="Times New Roman" panose="02020603050405020304" pitchFamily="18" charset="0"/>
                <a:cs typeface="Times New Roman" panose="02020603050405020304" pitchFamily="18" charset="0"/>
              </a:rPr>
              <a:t>Trường hợp xuất khẩu, nhập khẩu nhằm mục đích kinh doanh: </a:t>
            </a:r>
            <a:r>
              <a:rPr lang="vi-VN" altLang="zh-TW" sz="2000">
                <a:solidFill>
                  <a:srgbClr val="000000"/>
                </a:solidFill>
                <a:latin typeface="Times New Roman" panose="02020603050405020304" pitchFamily="18" charset="0"/>
                <a:cs typeface="Times New Roman" panose="02020603050405020304" pitchFamily="18" charset="0"/>
              </a:rPr>
              <a:t>phải có Giấy chứng nhận đủ điều kiện sản xuất, kinh doanh hóa chất có điều kiện</a:t>
            </a:r>
          </a:p>
          <a:p>
            <a:r>
              <a:rPr lang="vi-VN" altLang="zh-TW" b="1">
                <a:solidFill>
                  <a:srgbClr val="000000"/>
                </a:solidFill>
                <a:latin typeface="Montserrat"/>
              </a:rPr>
              <a:t> </a:t>
            </a:r>
            <a:endParaRPr lang="vi-VN" altLang="zh-TW" b="0" i="0">
              <a:solidFill>
                <a:srgbClr val="000000"/>
              </a:solidFill>
              <a:effectLst/>
              <a:latin typeface="Montserrat"/>
            </a:endParaRPr>
          </a:p>
        </p:txBody>
      </p:sp>
      <p:pic>
        <p:nvPicPr>
          <p:cNvPr id="8" name="Picture 2" descr="Tóm tắt Nghị định 26/2026/NĐ-CP về Quản lý Hoạt động Hóa chấ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572117" y="2197593"/>
            <a:ext cx="6403561" cy="3471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9770804"/>
      </p:ext>
    </p:extLst>
  </p:cSld>
  <p:clrMapOvr>
    <a:masterClrMapping/>
  </p:clrMapOvr>
  <p:transition spd="slow" advTm="3000">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93225"/>
            <a:ext cx="12182847" cy="461665"/>
          </a:xfrm>
          <a:prstGeom prst="rect">
            <a:avLst/>
          </a:prstGeom>
          <a:solidFill>
            <a:schemeClr val="accent6">
              <a:lumMod val="50000"/>
            </a:schemeClr>
          </a:solidFill>
          <a:ln>
            <a:noFill/>
          </a:ln>
        </p:spPr>
        <p:txBody>
          <a:bodyPr wrap="square">
            <a:spAutoFit/>
          </a:bodyPr>
          <a:lstStyle/>
          <a:p>
            <a:pPr algn="ctr"/>
            <a:r>
              <a:rPr lang="en-US" altLang="zh-TW" sz="2400" b="1" smtClean="0">
                <a:solidFill>
                  <a:schemeClr val="bg1"/>
                </a:solidFill>
                <a:latin typeface="Times New Roman" panose="02020603050405020304" pitchFamily="18" charset="0"/>
                <a:cs typeface="Times New Roman" panose="02020603050405020304" pitchFamily="18" charset="0"/>
              </a:rPr>
              <a:t>11. </a:t>
            </a:r>
            <a:r>
              <a:rPr lang="vi-VN" altLang="zh-TW" sz="2400" b="1"/>
              <a:t> </a:t>
            </a:r>
            <a:r>
              <a:rPr lang="en-US" altLang="zh-TW" sz="2400" b="1" smtClean="0">
                <a:solidFill>
                  <a:schemeClr val="bg1"/>
                </a:solidFill>
                <a:latin typeface="Times New Roman" panose="02020603050405020304" pitchFamily="18" charset="0"/>
                <a:cs typeface="Times New Roman" panose="02020603050405020304" pitchFamily="18" charset="0"/>
              </a:rPr>
              <a:t>THỦ TỤC NHẬP KHẨU HÓA CHẤT</a:t>
            </a:r>
            <a:endParaRPr lang="vi-VN" altLang="zh-TW" sz="2400" b="1">
              <a:solidFill>
                <a:schemeClr val="bg1"/>
              </a:solidFill>
              <a:latin typeface="Times New Roman" panose="02020603050405020304" pitchFamily="18" charset="0"/>
              <a:cs typeface="Times New Roman" panose="02020603050405020304" pitchFamily="18" charset="0"/>
            </a:endParaRPr>
          </a:p>
        </p:txBody>
      </p:sp>
      <p:sp>
        <p:nvSpPr>
          <p:cNvPr id="5" name="Rectangle 4"/>
          <p:cNvSpPr/>
          <p:nvPr/>
        </p:nvSpPr>
        <p:spPr>
          <a:xfrm>
            <a:off x="594049" y="654890"/>
            <a:ext cx="7280988" cy="400110"/>
          </a:xfrm>
          <a:prstGeom prst="rect">
            <a:avLst/>
          </a:prstGeom>
        </p:spPr>
        <p:txBody>
          <a:bodyPr wrap="square">
            <a:spAutoFit/>
          </a:bodyPr>
          <a:lstStyle/>
          <a:p>
            <a:r>
              <a:rPr lang="en-US" altLang="zh-TW" sz="2000" b="1">
                <a:solidFill>
                  <a:srgbClr val="1E1666"/>
                </a:solidFill>
                <a:latin typeface="Times New Roman" panose="02020603050405020304" pitchFamily="18" charset="0"/>
                <a:cs typeface="Times New Roman" panose="02020603050405020304" pitchFamily="18" charset="0"/>
              </a:rPr>
              <a:t>3. Thủ tục nhập khẩu, xuất khẩu hóa chất cần kiểm soát đặc biệt:</a:t>
            </a:r>
            <a:endParaRPr lang="en-US" altLang="zh-TW" sz="2000" b="1" i="0">
              <a:solidFill>
                <a:srgbClr val="1E1666"/>
              </a:solidFill>
              <a:effectLst/>
              <a:latin typeface="Times New Roman" panose="02020603050405020304" pitchFamily="18" charset="0"/>
              <a:cs typeface="Times New Roman" panose="02020603050405020304" pitchFamily="18" charset="0"/>
            </a:endParaRPr>
          </a:p>
        </p:txBody>
      </p:sp>
      <p:sp>
        <p:nvSpPr>
          <p:cNvPr id="7" name="Rectangle 6"/>
          <p:cNvSpPr/>
          <p:nvPr/>
        </p:nvSpPr>
        <p:spPr>
          <a:xfrm>
            <a:off x="474396" y="1238826"/>
            <a:ext cx="11235522" cy="5016758"/>
          </a:xfrm>
          <a:prstGeom prst="rect">
            <a:avLst/>
          </a:prstGeom>
          <a:solidFill>
            <a:schemeClr val="accent5">
              <a:lumMod val="20000"/>
              <a:lumOff val="80000"/>
            </a:schemeClr>
          </a:solidFill>
        </p:spPr>
        <p:txBody>
          <a:bodyPr wrap="square">
            <a:spAutoFit/>
          </a:bodyPr>
          <a:lstStyle/>
          <a:p>
            <a:r>
              <a:rPr lang="vi-VN" altLang="zh-TW" sz="2000" i="1">
                <a:solidFill>
                  <a:srgbClr val="000000"/>
                </a:solidFill>
                <a:latin typeface="Times New Roman" panose="02020603050405020304" pitchFamily="18" charset="0"/>
                <a:cs typeface="Times New Roman" panose="02020603050405020304" pitchFamily="18" charset="0"/>
              </a:rPr>
              <a:t>(Theo Điều 12 Luật Hóa chất 2025, Điều 14, Điều 15 Nghị định 26/2026/NĐ-CP và Điều 3 Thông tư 01/2026/TT-BCT)</a:t>
            </a:r>
            <a:endParaRPr lang="vi-VN" altLang="zh-TW" sz="2000">
              <a:solidFill>
                <a:srgbClr val="000000"/>
              </a:solidFill>
              <a:latin typeface="Times New Roman" panose="02020603050405020304" pitchFamily="18" charset="0"/>
              <a:cs typeface="Times New Roman" panose="02020603050405020304" pitchFamily="18" charset="0"/>
            </a:endParaRPr>
          </a:p>
          <a:p>
            <a:r>
              <a:rPr lang="vi-VN" altLang="zh-TW" sz="2000" b="1">
                <a:solidFill>
                  <a:srgbClr val="000000"/>
                </a:solidFill>
                <a:latin typeface="Times New Roman" panose="02020603050405020304" pitchFamily="18" charset="0"/>
                <a:cs typeface="Times New Roman" panose="02020603050405020304" pitchFamily="18" charset="0"/>
              </a:rPr>
              <a:t>Nội dung chính:</a:t>
            </a:r>
            <a:endParaRPr lang="vi-VN" altLang="zh-TW" sz="2000">
              <a:solidFill>
                <a:srgbClr val="000000"/>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vi-VN" altLang="zh-TW" sz="2000" b="1">
                <a:solidFill>
                  <a:srgbClr val="000000"/>
                </a:solidFill>
                <a:latin typeface="Times New Roman" panose="02020603050405020304" pitchFamily="18" charset="0"/>
                <a:cs typeface="Times New Roman" panose="02020603050405020304" pitchFamily="18" charset="0"/>
              </a:rPr>
              <a:t>Danh mục hóa chất cần kiểm soát đặc biệt: </a:t>
            </a:r>
            <a:r>
              <a:rPr lang="vi-VN" altLang="zh-TW" sz="2000" i="1">
                <a:solidFill>
                  <a:srgbClr val="000000"/>
                </a:solidFill>
                <a:latin typeface="Times New Roman" panose="02020603050405020304" pitchFamily="18" charset="0"/>
                <a:cs typeface="Times New Roman" panose="02020603050405020304" pitchFamily="18" charset="0"/>
              </a:rPr>
              <a:t>được quy định chi tiết tại Phụ lục III Nghị định 24/2026/NĐ-CP</a:t>
            </a:r>
            <a:r>
              <a:rPr lang="vi-VN" altLang="zh-TW" sz="2000" i="1">
                <a:solidFill>
                  <a:srgbClr val="000000"/>
                </a:solidFill>
                <a:latin typeface="Times New Roman" panose="02020603050405020304" pitchFamily="18" charset="0"/>
                <a:cs typeface="Times New Roman" panose="02020603050405020304" pitchFamily="18" charset="0"/>
              </a:rPr>
              <a:t> </a:t>
            </a:r>
            <a:endParaRPr lang="en-US" altLang="zh-TW" sz="2000" i="1" smtClean="0">
              <a:solidFill>
                <a:srgbClr val="000000"/>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vi-VN" altLang="zh-TW" sz="2000" b="1" smtClean="0">
                <a:solidFill>
                  <a:srgbClr val="000000"/>
                </a:solidFill>
                <a:latin typeface="Times New Roman" panose="02020603050405020304" pitchFamily="18" charset="0"/>
                <a:cs typeface="Times New Roman" panose="02020603050405020304" pitchFamily="18" charset="0"/>
              </a:rPr>
              <a:t>Điều </a:t>
            </a:r>
            <a:r>
              <a:rPr lang="vi-VN" altLang="zh-TW" sz="2000" b="1">
                <a:solidFill>
                  <a:srgbClr val="000000"/>
                </a:solidFill>
                <a:latin typeface="Times New Roman" panose="02020603050405020304" pitchFamily="18" charset="0"/>
                <a:cs typeface="Times New Roman" panose="02020603050405020304" pitchFamily="18" charset="0"/>
              </a:rPr>
              <a:t>kiện thông quan:</a:t>
            </a:r>
            <a:r>
              <a:rPr lang="vi-VN" altLang="zh-TW" sz="2000">
                <a:solidFill>
                  <a:srgbClr val="000000"/>
                </a:solidFill>
                <a:latin typeface="Times New Roman" panose="02020603050405020304" pitchFamily="18" charset="0"/>
                <a:cs typeface="Times New Roman" panose="02020603050405020304" pitchFamily="18" charset="0"/>
              </a:rPr>
              <a:t> phải có giấy phép nhập khẩu/giấy phép xuất khẩu do Bộ công thương cấp</a:t>
            </a:r>
          </a:p>
          <a:p>
            <a:pPr>
              <a:buFont typeface="Arial" panose="020B0604020202020204" pitchFamily="34" charset="0"/>
              <a:buChar char="•"/>
            </a:pPr>
            <a:r>
              <a:rPr lang="vi-VN" altLang="zh-TW" sz="2000" b="1">
                <a:solidFill>
                  <a:srgbClr val="000000"/>
                </a:solidFill>
                <a:latin typeface="Times New Roman" panose="02020603050405020304" pitchFamily="18" charset="0"/>
                <a:cs typeface="Times New Roman" panose="02020603050405020304" pitchFamily="18" charset="0"/>
              </a:rPr>
              <a:t>Giấy phép nhập khẩu “hóa chất cần kiểm soát đặc biệt”</a:t>
            </a:r>
            <a:r>
              <a:rPr lang="vi-VN" altLang="zh-TW" sz="2000">
                <a:solidFill>
                  <a:srgbClr val="000000"/>
                </a:solidFill>
                <a:latin typeface="Times New Roman" panose="02020603050405020304" pitchFamily="18" charset="0"/>
                <a:cs typeface="Times New Roman" panose="02020603050405020304" pitchFamily="18" charset="0"/>
              </a:rPr>
              <a:t>: được cấp cho từng hóa đơn nhập khẩu và có thời hạn trong vòng 6 tháng, được gia hạn 1 lần không quá 6 tháng.</a:t>
            </a:r>
          </a:p>
          <a:p>
            <a:pPr>
              <a:buFont typeface="Arial" panose="020B0604020202020204" pitchFamily="34" charset="0"/>
              <a:buChar char="•"/>
            </a:pPr>
            <a:r>
              <a:rPr lang="vi-VN" altLang="zh-TW" sz="2000" b="1">
                <a:solidFill>
                  <a:srgbClr val="000000"/>
                </a:solidFill>
                <a:latin typeface="Times New Roman" panose="02020603050405020304" pitchFamily="18" charset="0"/>
                <a:cs typeface="Times New Roman" panose="02020603050405020304" pitchFamily="18" charset="0"/>
              </a:rPr>
              <a:t>Thẩm quyền cấp giấy phép:</a:t>
            </a:r>
            <a:endParaRPr lang="vi-VN" altLang="zh-TW" sz="2000">
              <a:solidFill>
                <a:srgbClr val="000000"/>
              </a:solidFill>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vi-VN" altLang="zh-TW" sz="2000">
                <a:solidFill>
                  <a:srgbClr val="000000"/>
                </a:solidFill>
                <a:latin typeface="Times New Roman" panose="02020603050405020304" pitchFamily="18" charset="0"/>
                <a:cs typeface="Times New Roman" panose="02020603050405020304" pitchFamily="18" charset="0"/>
              </a:rPr>
              <a:t>Bộ Công Thương: Cấp phép cho hóa chất kiểm soát đặc biệt Nhóm 1</a:t>
            </a:r>
          </a:p>
          <a:p>
            <a:pPr marL="742950" lvl="1" indent="-285750">
              <a:buFont typeface="Arial" panose="020B0604020202020204" pitchFamily="34" charset="0"/>
              <a:buChar char="•"/>
            </a:pPr>
            <a:r>
              <a:rPr lang="vi-VN" altLang="zh-TW" sz="2000">
                <a:solidFill>
                  <a:srgbClr val="000000"/>
                </a:solidFill>
                <a:latin typeface="Times New Roman" panose="02020603050405020304" pitchFamily="18" charset="0"/>
                <a:cs typeface="Times New Roman" panose="02020603050405020304" pitchFamily="18" charset="0"/>
              </a:rPr>
              <a:t>UBND cấp tỉnh: Cấp phép cho hóa chất kiểm soát đặc biệt Nhóm 2</a:t>
            </a:r>
          </a:p>
          <a:p>
            <a:pPr>
              <a:buFont typeface="Arial" panose="020B0604020202020204" pitchFamily="34" charset="0"/>
              <a:buChar char="•"/>
            </a:pPr>
            <a:r>
              <a:rPr lang="vi-VN" altLang="zh-TW" sz="2000" b="1">
                <a:solidFill>
                  <a:srgbClr val="000000"/>
                </a:solidFill>
                <a:latin typeface="Times New Roman" panose="02020603050405020304" pitchFamily="18" charset="0"/>
                <a:cs typeface="Times New Roman" panose="02020603050405020304" pitchFamily="18" charset="0"/>
              </a:rPr>
              <a:t>Thành phần Hồ sơ đề nghị cấp giấy phép: </a:t>
            </a:r>
            <a:r>
              <a:rPr lang="vi-VN" altLang="zh-TW" sz="2000">
                <a:solidFill>
                  <a:srgbClr val="000000"/>
                </a:solidFill>
                <a:latin typeface="Times New Roman" panose="02020603050405020304" pitchFamily="18" charset="0"/>
                <a:cs typeface="Times New Roman" panose="02020603050405020304" pitchFamily="18" charset="0"/>
              </a:rPr>
              <a:t>văn bản đề nghị, bản sao hóa đơn, phiếu an toàn hóa chất (MSDS) bằng tiếng Việt; Báo cáo tình hình sử dụng (đối với nhóm 1)</a:t>
            </a:r>
          </a:p>
          <a:p>
            <a:pPr>
              <a:buFont typeface="Arial" panose="020B0604020202020204" pitchFamily="34" charset="0"/>
              <a:buChar char="•"/>
            </a:pPr>
            <a:r>
              <a:rPr lang="vi-VN" altLang="zh-TW" sz="2000" b="1">
                <a:solidFill>
                  <a:srgbClr val="000000"/>
                </a:solidFill>
                <a:latin typeface="Times New Roman" panose="02020603050405020304" pitchFamily="18" charset="0"/>
                <a:cs typeface="Times New Roman" panose="02020603050405020304" pitchFamily="18" charset="0"/>
              </a:rPr>
              <a:t>Các biểu mẫu liên quan đến cấp giấy phép: </a:t>
            </a:r>
            <a:r>
              <a:rPr lang="vi-VN" altLang="zh-TW" sz="2000">
                <a:solidFill>
                  <a:srgbClr val="000000"/>
                </a:solidFill>
                <a:latin typeface="Times New Roman" panose="02020603050405020304" pitchFamily="18" charset="0"/>
                <a:cs typeface="Times New Roman" panose="02020603050405020304" pitchFamily="18" charset="0"/>
              </a:rPr>
              <a:t>quy định tại Phụ lục VII Thông tư 01/2026/TT-BCT</a:t>
            </a:r>
          </a:p>
          <a:p>
            <a:pPr>
              <a:buFont typeface="Arial" panose="020B0604020202020204" pitchFamily="34" charset="0"/>
              <a:buChar char="•"/>
            </a:pPr>
            <a:r>
              <a:rPr lang="vi-VN" altLang="zh-TW" sz="2000" b="1">
                <a:solidFill>
                  <a:srgbClr val="000000"/>
                </a:solidFill>
                <a:latin typeface="Times New Roman" panose="02020603050405020304" pitchFamily="18" charset="0"/>
                <a:cs typeface="Times New Roman" panose="02020603050405020304" pitchFamily="18" charset="0"/>
              </a:rPr>
              <a:t>Thời hạn sử dụng của giấy phép:</a:t>
            </a:r>
            <a:r>
              <a:rPr lang="vi-VN" altLang="zh-TW" sz="2000">
                <a:solidFill>
                  <a:srgbClr val="000000"/>
                </a:solidFill>
                <a:latin typeface="Times New Roman" panose="02020603050405020304" pitchFamily="18" charset="0"/>
                <a:cs typeface="Times New Roman" panose="02020603050405020304" pitchFamily="18" charset="0"/>
              </a:rPr>
              <a:t> 6 tháng, được phép gia hạn 01 lần nếu hết thời hạn nhưng chưa hoàn thành việc xuất khẩu, nhập khẩu hóa chất theo giấy phép được cấp </a:t>
            </a:r>
            <a:r>
              <a:rPr lang="vi-VN" altLang="zh-TW" sz="2000">
                <a:solidFill>
                  <a:srgbClr val="000000"/>
                </a:solidFill>
                <a:latin typeface="Times New Roman" panose="02020603050405020304" pitchFamily="18" charset="0"/>
                <a:cs typeface="Times New Roman" panose="02020603050405020304" pitchFamily="18" charset="0"/>
              </a:rPr>
              <a:t>trước </a:t>
            </a:r>
            <a:r>
              <a:rPr lang="vi-VN" altLang="zh-TW" sz="2000" smtClean="0">
                <a:solidFill>
                  <a:srgbClr val="000000"/>
                </a:solidFill>
                <a:latin typeface="Times New Roman" panose="02020603050405020304" pitchFamily="18" charset="0"/>
                <a:cs typeface="Times New Roman" panose="02020603050405020304" pitchFamily="18" charset="0"/>
              </a:rPr>
              <a:t>đó</a:t>
            </a:r>
            <a:r>
              <a:rPr lang="en-US" altLang="zh-TW" sz="2000" smtClean="0">
                <a:solidFill>
                  <a:srgbClr val="000000"/>
                </a:solidFill>
                <a:latin typeface="Times New Roman" panose="02020603050405020304" pitchFamily="18" charset="0"/>
                <a:cs typeface="Times New Roman" panose="02020603050405020304" pitchFamily="18" charset="0"/>
              </a:rPr>
              <a:t>.</a:t>
            </a:r>
            <a:endParaRPr lang="vi-VN" altLang="zh-TW" sz="200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2808150"/>
      </p:ext>
    </p:extLst>
  </p:cSld>
  <p:clrMapOvr>
    <a:masterClrMapping/>
  </p:clrMapOvr>
  <p:transition spd="slow" advTm="3000">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4604" y="1116555"/>
            <a:ext cx="11495313" cy="5324535"/>
          </a:xfrm>
          <a:prstGeom prst="rect">
            <a:avLst/>
          </a:prstGeom>
          <a:solidFill>
            <a:schemeClr val="accent5">
              <a:lumMod val="20000"/>
              <a:lumOff val="80000"/>
            </a:schemeClr>
          </a:solidFill>
        </p:spPr>
        <p:txBody>
          <a:bodyPr wrap="square">
            <a:spAutoFit/>
          </a:bodyPr>
          <a:lstStyle/>
          <a:p>
            <a:pPr>
              <a:buFont typeface="Arial" panose="020B0604020202020204" pitchFamily="34" charset="0"/>
              <a:buChar char="•"/>
            </a:pPr>
            <a:r>
              <a:rPr lang="vi-VN" altLang="zh-TW" sz="2000" b="1">
                <a:solidFill>
                  <a:srgbClr val="000000"/>
                </a:solidFill>
                <a:latin typeface="Times New Roman" panose="02020603050405020304" pitchFamily="18" charset="0"/>
                <a:cs typeface="Times New Roman" panose="02020603050405020304" pitchFamily="18" charset="0"/>
              </a:rPr>
              <a:t>Các trường hợp được miễn trừ giấy phép:</a:t>
            </a:r>
            <a:endParaRPr lang="vi-VN" altLang="zh-TW" sz="2000">
              <a:solidFill>
                <a:srgbClr val="000000"/>
              </a:solidFill>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vi-VN" altLang="zh-TW" sz="2000">
                <a:solidFill>
                  <a:srgbClr val="000000"/>
                </a:solidFill>
                <a:latin typeface="Times New Roman" panose="02020603050405020304" pitchFamily="18" charset="0"/>
                <a:cs typeface="Times New Roman" panose="02020603050405020304" pitchFamily="18" charset="0"/>
              </a:rPr>
              <a:t>Hóa chất cần kiểm soát đặc biệt nhóm 1 có nồng độ dưới 1% (&lt;1%) khối lượng của hỗn hợp chất</a:t>
            </a:r>
          </a:p>
          <a:p>
            <a:pPr marL="742950" lvl="1" indent="-285750">
              <a:buFont typeface="Arial" panose="020B0604020202020204" pitchFamily="34" charset="0"/>
              <a:buChar char="•"/>
            </a:pPr>
            <a:r>
              <a:rPr lang="vi-VN" altLang="zh-TW" sz="2000">
                <a:solidFill>
                  <a:srgbClr val="000000"/>
                </a:solidFill>
                <a:latin typeface="Times New Roman" panose="02020603050405020304" pitchFamily="18" charset="0"/>
                <a:cs typeface="Times New Roman" panose="02020603050405020304" pitchFamily="18" charset="0"/>
              </a:rPr>
              <a:t>Hóa chất cần kiểm soát đặc biệt nhóm 2 có nồng độ dưới 5% (&lt;5%) khối lượng của hỗn hợp chất</a:t>
            </a:r>
          </a:p>
          <a:p>
            <a:pPr marL="742950" lvl="1" indent="-285750">
              <a:buFont typeface="Arial" panose="020B0604020202020204" pitchFamily="34" charset="0"/>
              <a:buChar char="•"/>
            </a:pPr>
            <a:r>
              <a:rPr lang="vi-VN" altLang="zh-TW" sz="2000">
                <a:solidFill>
                  <a:srgbClr val="000000"/>
                </a:solidFill>
                <a:latin typeface="Times New Roman" panose="02020603050405020304" pitchFamily="18" charset="0"/>
                <a:cs typeface="Times New Roman" panose="02020603050405020304" pitchFamily="18" charset="0"/>
              </a:rPr>
              <a:t>Hỗn hợp chất có chứa hóa chất cần kiểm soát đặc biệt được phân loại nguy hiểm ở cấp độ thấp</a:t>
            </a:r>
          </a:p>
          <a:p>
            <a:pPr marL="742950" lvl="1" indent="-285750">
              <a:buFont typeface="Arial" panose="020B0604020202020204" pitchFamily="34" charset="0"/>
              <a:buChar char="•"/>
            </a:pPr>
            <a:r>
              <a:rPr lang="vi-VN" altLang="zh-TW" sz="2000">
                <a:solidFill>
                  <a:srgbClr val="000000"/>
                </a:solidFill>
                <a:latin typeface="Times New Roman" panose="02020603050405020304" pitchFamily="18" charset="0"/>
                <a:cs typeface="Times New Roman" panose="02020603050405020304" pitchFamily="18" charset="0"/>
              </a:rPr>
              <a:t>Hóa chất cần kiểm soát đặc biệt chứa trong các sản phẩm sau đây:</a:t>
            </a:r>
          </a:p>
          <a:p>
            <a:pPr marL="1143000" lvl="2" indent="-228600">
              <a:buFont typeface="Arial" panose="020B0604020202020204" pitchFamily="34" charset="0"/>
              <a:buChar char="•"/>
            </a:pPr>
            <a:r>
              <a:rPr lang="vi-VN" altLang="zh-TW" sz="2000">
                <a:solidFill>
                  <a:srgbClr val="000000"/>
                </a:solidFill>
                <a:latin typeface="Times New Roman" panose="02020603050405020304" pitchFamily="18" charset="0"/>
                <a:cs typeface="Times New Roman" panose="02020603050405020304" pitchFamily="18" charset="0"/>
              </a:rPr>
              <a:t>Dược phẩm; chế phẩm diệt khuẩn, diệt côn trùng; thực phẩm; mỹ phẩm;</a:t>
            </a:r>
          </a:p>
          <a:p>
            <a:pPr marL="1143000" lvl="2" indent="-228600">
              <a:buFont typeface="Arial" panose="020B0604020202020204" pitchFamily="34" charset="0"/>
              <a:buChar char="•"/>
            </a:pPr>
            <a:r>
              <a:rPr lang="vi-VN" altLang="zh-TW" sz="2000">
                <a:solidFill>
                  <a:srgbClr val="000000"/>
                </a:solidFill>
                <a:latin typeface="Times New Roman" panose="02020603050405020304" pitchFamily="18" charset="0"/>
                <a:cs typeface="Times New Roman" panose="02020603050405020304" pitchFamily="18" charset="0"/>
              </a:rPr>
              <a:t>Thức ăn chăn nuôi; thức ăn thuỷ sản; thuốc thú y; thuốc bảo vệ thực vật; phân bón hữu cơ, phân bón sinh học, phân bón hóa học là phân bón hỗn hợp, phân bón khoáng hữu cơ, phân bón khoáng sinh học; sản phẩm bảo quản, chế biến nông sản, lâm sản, hải sản và thực phẩm;</a:t>
            </a:r>
          </a:p>
          <a:p>
            <a:pPr marL="1143000" lvl="2" indent="-228600">
              <a:buFont typeface="Arial" panose="020B0604020202020204" pitchFamily="34" charset="0"/>
              <a:buChar char="•"/>
            </a:pPr>
            <a:r>
              <a:rPr lang="vi-VN" altLang="zh-TW" sz="2000">
                <a:solidFill>
                  <a:srgbClr val="000000"/>
                </a:solidFill>
                <a:latin typeface="Times New Roman" panose="02020603050405020304" pitchFamily="18" charset="0"/>
                <a:cs typeface="Times New Roman" panose="02020603050405020304" pitchFamily="18" charset="0"/>
              </a:rPr>
              <a:t>Chất phóng xạ; vật liệu xây dựng; sơn, mực in;</a:t>
            </a:r>
          </a:p>
          <a:p>
            <a:pPr marL="1143000" lvl="2" indent="-228600">
              <a:buFont typeface="Arial" panose="020B0604020202020204" pitchFamily="34" charset="0"/>
              <a:buChar char="•"/>
            </a:pPr>
            <a:r>
              <a:rPr lang="vi-VN" altLang="zh-TW" sz="2000">
                <a:solidFill>
                  <a:srgbClr val="000000"/>
                </a:solidFill>
                <a:latin typeface="Times New Roman" panose="02020603050405020304" pitchFamily="18" charset="0"/>
                <a:cs typeface="Times New Roman" panose="02020603050405020304" pitchFamily="18" charset="0"/>
              </a:rPr>
              <a:t>Các sản phẩm sử dụng trong lĩnh vực gia dụng bao gồm keo dán, sản phẩm tẩy rửa, hóa mỹ phẩm;</a:t>
            </a:r>
          </a:p>
          <a:p>
            <a:pPr marL="1143000" lvl="2" indent="-228600">
              <a:buFont typeface="Arial" panose="020B0604020202020204" pitchFamily="34" charset="0"/>
              <a:buChar char="•"/>
            </a:pPr>
            <a:r>
              <a:rPr lang="vi-VN" altLang="zh-TW" sz="2000">
                <a:solidFill>
                  <a:srgbClr val="000000"/>
                </a:solidFill>
                <a:latin typeface="Times New Roman" panose="02020603050405020304" pitchFamily="18" charset="0"/>
                <a:cs typeface="Times New Roman" panose="02020603050405020304" pitchFamily="18" charset="0"/>
              </a:rPr>
              <a:t>Xăng, dầu theo quy định pháp luật về xăng, dầu; condensate, naphta sử dụng trong chế biến xăng dầu;</a:t>
            </a:r>
          </a:p>
          <a:p>
            <a:pPr marL="1143000" lvl="2" indent="-228600">
              <a:buFont typeface="Arial" panose="020B0604020202020204" pitchFamily="34" charset="0"/>
              <a:buChar char="•"/>
            </a:pPr>
            <a:r>
              <a:rPr lang="vi-VN" altLang="zh-TW" sz="2000">
                <a:solidFill>
                  <a:srgbClr val="000000"/>
                </a:solidFill>
                <a:latin typeface="Times New Roman" panose="02020603050405020304" pitchFamily="18" charset="0"/>
                <a:cs typeface="Times New Roman" panose="02020603050405020304" pitchFamily="18" charset="0"/>
              </a:rPr>
              <a:t>Pin, ắc quy, thiết bị y tế, thiết bị thí nghiệm</a:t>
            </a:r>
          </a:p>
          <a:p>
            <a:pPr marL="742950" lvl="1" indent="-285750">
              <a:buFont typeface="Arial" panose="020B0604020202020204" pitchFamily="34" charset="0"/>
              <a:buChar char="•"/>
            </a:pPr>
            <a:r>
              <a:rPr lang="vi-VN" altLang="zh-TW" sz="2000" b="1">
                <a:solidFill>
                  <a:srgbClr val="000000"/>
                </a:solidFill>
                <a:latin typeface="Times New Roman" panose="02020603050405020304" pitchFamily="18" charset="0"/>
                <a:cs typeface="Times New Roman" panose="02020603050405020304" pitchFamily="18" charset="0"/>
              </a:rPr>
              <a:t>Nghĩa vụ công bố mục đích sử dụng:</a:t>
            </a:r>
            <a:r>
              <a:rPr lang="vi-VN" altLang="zh-TW" sz="2000">
                <a:solidFill>
                  <a:srgbClr val="000000"/>
                </a:solidFill>
                <a:latin typeface="Times New Roman" panose="02020603050405020304" pitchFamily="18" charset="0"/>
                <a:cs typeface="Times New Roman" panose="02020603050405020304" pitchFamily="18" charset="0"/>
              </a:rPr>
              <a:t> Phải công bố thông tin theo mẫu tại Phụ lục XVIII Thông tư 01/2026/TT-BTC trên Cơ sở dữ liệu chuyên ngành trước </a:t>
            </a:r>
            <a:r>
              <a:rPr lang="vi-VN" altLang="zh-TW" sz="2000" b="1">
                <a:solidFill>
                  <a:srgbClr val="000000"/>
                </a:solidFill>
                <a:latin typeface="Times New Roman" panose="02020603050405020304" pitchFamily="18" charset="0"/>
                <a:cs typeface="Times New Roman" panose="02020603050405020304" pitchFamily="18" charset="0"/>
              </a:rPr>
              <a:t>30 ngày</a:t>
            </a:r>
            <a:r>
              <a:rPr lang="vi-VN" altLang="zh-TW" sz="2000">
                <a:solidFill>
                  <a:srgbClr val="000000"/>
                </a:solidFill>
                <a:latin typeface="Times New Roman" panose="02020603050405020304" pitchFamily="18" charset="0"/>
                <a:cs typeface="Times New Roman" panose="02020603050405020304" pitchFamily="18" charset="0"/>
              </a:rPr>
              <a:t> kể từ khi đưa hóa chất vào sử dụng lần đầu hoặc khi thay đổi mục đích sử dụng</a:t>
            </a:r>
            <a:endParaRPr lang="vi-VN" altLang="zh-TW" sz="2000">
              <a:solidFill>
                <a:srgbClr val="000000"/>
              </a:solidFill>
              <a:latin typeface="Times New Roman" panose="02020603050405020304" pitchFamily="18" charset="0"/>
              <a:cs typeface="Times New Roman" panose="02020603050405020304" pitchFamily="18" charset="0"/>
            </a:endParaRPr>
          </a:p>
        </p:txBody>
      </p:sp>
      <p:sp>
        <p:nvSpPr>
          <p:cNvPr id="5" name="Rectangle 4"/>
          <p:cNvSpPr/>
          <p:nvPr/>
        </p:nvSpPr>
        <p:spPr>
          <a:xfrm>
            <a:off x="0" y="193225"/>
            <a:ext cx="12182847" cy="461665"/>
          </a:xfrm>
          <a:prstGeom prst="rect">
            <a:avLst/>
          </a:prstGeom>
          <a:solidFill>
            <a:schemeClr val="accent6">
              <a:lumMod val="50000"/>
            </a:schemeClr>
          </a:solidFill>
          <a:ln>
            <a:noFill/>
          </a:ln>
        </p:spPr>
        <p:txBody>
          <a:bodyPr wrap="square">
            <a:spAutoFit/>
          </a:bodyPr>
          <a:lstStyle/>
          <a:p>
            <a:pPr algn="ctr"/>
            <a:r>
              <a:rPr lang="en-US" altLang="zh-TW" sz="2400" b="1" smtClean="0">
                <a:solidFill>
                  <a:schemeClr val="bg1"/>
                </a:solidFill>
                <a:latin typeface="Times New Roman" panose="02020603050405020304" pitchFamily="18" charset="0"/>
                <a:cs typeface="Times New Roman" panose="02020603050405020304" pitchFamily="18" charset="0"/>
              </a:rPr>
              <a:t>11. </a:t>
            </a:r>
            <a:r>
              <a:rPr lang="vi-VN" altLang="zh-TW" sz="2400" b="1"/>
              <a:t> </a:t>
            </a:r>
            <a:r>
              <a:rPr lang="en-US" altLang="zh-TW" sz="2400" b="1" smtClean="0">
                <a:solidFill>
                  <a:schemeClr val="bg1"/>
                </a:solidFill>
                <a:latin typeface="Times New Roman" panose="02020603050405020304" pitchFamily="18" charset="0"/>
                <a:cs typeface="Times New Roman" panose="02020603050405020304" pitchFamily="18" charset="0"/>
              </a:rPr>
              <a:t>THỦ TỤC NHẬP KHẨU HÓA CHẤT</a:t>
            </a:r>
            <a:endParaRPr lang="vi-VN" altLang="zh-TW" sz="2400" b="1">
              <a:solidFill>
                <a:schemeClr val="bg1"/>
              </a:solidFill>
              <a:latin typeface="Times New Roman" panose="02020603050405020304" pitchFamily="18" charset="0"/>
              <a:cs typeface="Times New Roman" panose="02020603050405020304" pitchFamily="18" charset="0"/>
            </a:endParaRPr>
          </a:p>
        </p:txBody>
      </p:sp>
      <p:sp>
        <p:nvSpPr>
          <p:cNvPr id="7" name="Rectangle 6"/>
          <p:cNvSpPr/>
          <p:nvPr/>
        </p:nvSpPr>
        <p:spPr>
          <a:xfrm>
            <a:off x="594049" y="654890"/>
            <a:ext cx="7280988" cy="400110"/>
          </a:xfrm>
          <a:prstGeom prst="rect">
            <a:avLst/>
          </a:prstGeom>
        </p:spPr>
        <p:txBody>
          <a:bodyPr wrap="square">
            <a:spAutoFit/>
          </a:bodyPr>
          <a:lstStyle/>
          <a:p>
            <a:r>
              <a:rPr lang="en-US" altLang="zh-TW" sz="2000" b="1">
                <a:solidFill>
                  <a:srgbClr val="1E1666"/>
                </a:solidFill>
                <a:latin typeface="Times New Roman" panose="02020603050405020304" pitchFamily="18" charset="0"/>
                <a:cs typeface="Times New Roman" panose="02020603050405020304" pitchFamily="18" charset="0"/>
              </a:rPr>
              <a:t>3. Thủ tục nhập khẩu, xuất khẩu hóa chất cần kiểm soát đặc biệt:</a:t>
            </a:r>
            <a:endParaRPr lang="en-US" altLang="zh-TW" sz="2000" b="1" i="0">
              <a:solidFill>
                <a:srgbClr val="1E1666"/>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7236958"/>
      </p:ext>
    </p:extLst>
  </p:cSld>
  <p:clrMapOvr>
    <a:masterClrMapping/>
  </p:clrMapOvr>
  <p:transition spd="slow" advTm="3000">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93225"/>
            <a:ext cx="12182847" cy="461665"/>
          </a:xfrm>
          <a:prstGeom prst="rect">
            <a:avLst/>
          </a:prstGeom>
          <a:solidFill>
            <a:schemeClr val="accent6">
              <a:lumMod val="50000"/>
            </a:schemeClr>
          </a:solidFill>
          <a:ln>
            <a:noFill/>
          </a:ln>
        </p:spPr>
        <p:txBody>
          <a:bodyPr wrap="square">
            <a:spAutoFit/>
          </a:bodyPr>
          <a:lstStyle/>
          <a:p>
            <a:pPr algn="ctr"/>
            <a:r>
              <a:rPr lang="en-US" altLang="zh-TW" sz="2400" b="1" smtClean="0">
                <a:solidFill>
                  <a:schemeClr val="bg1"/>
                </a:solidFill>
                <a:latin typeface="Times New Roman" panose="02020603050405020304" pitchFamily="18" charset="0"/>
                <a:cs typeface="Times New Roman" panose="02020603050405020304" pitchFamily="18" charset="0"/>
              </a:rPr>
              <a:t>11. </a:t>
            </a:r>
            <a:r>
              <a:rPr lang="vi-VN" altLang="zh-TW" sz="2400" b="1"/>
              <a:t> </a:t>
            </a:r>
            <a:r>
              <a:rPr lang="en-US" altLang="zh-TW" sz="2400" b="1" smtClean="0">
                <a:solidFill>
                  <a:schemeClr val="bg1"/>
                </a:solidFill>
                <a:latin typeface="Times New Roman" panose="02020603050405020304" pitchFamily="18" charset="0"/>
                <a:cs typeface="Times New Roman" panose="02020603050405020304" pitchFamily="18" charset="0"/>
              </a:rPr>
              <a:t>THỦ TỤC NHẬP KHẨU HÓA CHẤT</a:t>
            </a:r>
            <a:endParaRPr lang="vi-VN" altLang="zh-TW" sz="2400" b="1">
              <a:solidFill>
                <a:schemeClr val="bg1"/>
              </a:solidFill>
              <a:latin typeface="Times New Roman" panose="02020603050405020304" pitchFamily="18" charset="0"/>
              <a:cs typeface="Times New Roman" panose="02020603050405020304" pitchFamily="18" charset="0"/>
            </a:endParaRPr>
          </a:p>
        </p:txBody>
      </p:sp>
      <p:sp>
        <p:nvSpPr>
          <p:cNvPr id="5" name="Rectangle 4"/>
          <p:cNvSpPr/>
          <p:nvPr/>
        </p:nvSpPr>
        <p:spPr>
          <a:xfrm>
            <a:off x="932169" y="654890"/>
            <a:ext cx="5346335" cy="400110"/>
          </a:xfrm>
          <a:prstGeom prst="rect">
            <a:avLst/>
          </a:prstGeom>
        </p:spPr>
        <p:txBody>
          <a:bodyPr wrap="none">
            <a:spAutoFit/>
          </a:bodyPr>
          <a:lstStyle/>
          <a:p>
            <a:r>
              <a:rPr lang="en-US" altLang="zh-TW" sz="2000" b="1">
                <a:solidFill>
                  <a:srgbClr val="1E1666"/>
                </a:solidFill>
                <a:latin typeface="Times New Roman" panose="02020603050405020304" pitchFamily="18" charset="0"/>
                <a:cs typeface="Times New Roman" panose="02020603050405020304" pitchFamily="18" charset="0"/>
              </a:rPr>
              <a:t>4. Thủ tục nhập khẩu, xuất khẩu hóa chất cấm:</a:t>
            </a:r>
            <a:endParaRPr lang="en-US" altLang="zh-TW" sz="2000" b="1" i="0">
              <a:solidFill>
                <a:srgbClr val="1E1666"/>
              </a:solidFill>
              <a:effectLst/>
              <a:latin typeface="Times New Roman" panose="02020603050405020304" pitchFamily="18" charset="0"/>
              <a:cs typeface="Times New Roman" panose="02020603050405020304" pitchFamily="18" charset="0"/>
            </a:endParaRPr>
          </a:p>
        </p:txBody>
      </p:sp>
      <p:sp>
        <p:nvSpPr>
          <p:cNvPr id="6" name="Rectangle 5"/>
          <p:cNvSpPr/>
          <p:nvPr/>
        </p:nvSpPr>
        <p:spPr>
          <a:xfrm>
            <a:off x="418411" y="1208755"/>
            <a:ext cx="11346024" cy="5078313"/>
          </a:xfrm>
          <a:prstGeom prst="rect">
            <a:avLst/>
          </a:prstGeom>
          <a:solidFill>
            <a:schemeClr val="accent4">
              <a:lumMod val="20000"/>
              <a:lumOff val="80000"/>
            </a:schemeClr>
          </a:solidFill>
        </p:spPr>
        <p:txBody>
          <a:bodyPr wrap="square">
            <a:spAutoFit/>
          </a:bodyPr>
          <a:lstStyle/>
          <a:p>
            <a:r>
              <a:rPr lang="vi-VN" altLang="zh-TW" i="1">
                <a:solidFill>
                  <a:srgbClr val="000000"/>
                </a:solidFill>
                <a:latin typeface="Times New Roman" panose="02020603050405020304" pitchFamily="18" charset="0"/>
                <a:cs typeface="Times New Roman" panose="02020603050405020304" pitchFamily="18" charset="0"/>
              </a:rPr>
              <a:t>(Điều 12 Luật Hóa chất 2025, Điều 18 Nghị định 26/2026/NĐ-CP và Điều 6 Thông tư 01/2026/TT-BCT)</a:t>
            </a:r>
            <a:endParaRPr lang="vi-VN" altLang="zh-TW">
              <a:solidFill>
                <a:srgbClr val="000000"/>
              </a:solidFill>
              <a:latin typeface="Times New Roman" panose="02020603050405020304" pitchFamily="18" charset="0"/>
              <a:cs typeface="Times New Roman" panose="02020603050405020304" pitchFamily="18" charset="0"/>
            </a:endParaRPr>
          </a:p>
          <a:p>
            <a:r>
              <a:rPr lang="vi-VN" altLang="zh-TW" b="1">
                <a:solidFill>
                  <a:srgbClr val="000000"/>
                </a:solidFill>
                <a:latin typeface="Times New Roman" panose="02020603050405020304" pitchFamily="18" charset="0"/>
                <a:cs typeface="Times New Roman" panose="02020603050405020304" pitchFamily="18" charset="0"/>
              </a:rPr>
              <a:t>Nội dung chính:</a:t>
            </a:r>
            <a:endParaRPr lang="vi-VN" altLang="zh-TW">
              <a:solidFill>
                <a:srgbClr val="000000"/>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vi-VN" altLang="zh-TW" b="1">
                <a:solidFill>
                  <a:srgbClr val="000000"/>
                </a:solidFill>
                <a:latin typeface="Times New Roman" panose="02020603050405020304" pitchFamily="18" charset="0"/>
                <a:cs typeface="Times New Roman" panose="02020603050405020304" pitchFamily="18" charset="0"/>
              </a:rPr>
              <a:t>Thẩm quyền quyết định và Cấp phép: </a:t>
            </a:r>
            <a:r>
              <a:rPr lang="vi-VN" altLang="zh-TW">
                <a:solidFill>
                  <a:srgbClr val="000000"/>
                </a:solidFill>
                <a:latin typeface="Times New Roman" panose="02020603050405020304" pitchFamily="18" charset="0"/>
                <a:cs typeface="Times New Roman" panose="02020603050405020304" pitchFamily="18" charset="0"/>
              </a:rPr>
              <a:t>Cơ quan quản lý hóa chất báo cáo và trình Thủ tướng Chính phủ cho phép cấp Giấy phép.</a:t>
            </a:r>
          </a:p>
          <a:p>
            <a:pPr>
              <a:buFont typeface="Arial" panose="020B0604020202020204" pitchFamily="34" charset="0"/>
              <a:buChar char="•"/>
            </a:pPr>
            <a:r>
              <a:rPr lang="vi-VN" altLang="zh-TW" b="1">
                <a:solidFill>
                  <a:srgbClr val="000000"/>
                </a:solidFill>
                <a:latin typeface="Times New Roman" panose="02020603050405020304" pitchFamily="18" charset="0"/>
                <a:cs typeface="Times New Roman" panose="02020603050405020304" pitchFamily="18" charset="0"/>
              </a:rPr>
              <a:t>Điều kiện cấp giấy phép nhập khẩu:</a:t>
            </a:r>
            <a:endParaRPr lang="vi-VN" altLang="zh-TW">
              <a:solidFill>
                <a:srgbClr val="000000"/>
              </a:solidFill>
              <a:latin typeface="Times New Roman" panose="02020603050405020304" pitchFamily="18" charset="0"/>
              <a:cs typeface="Times New Roman" panose="02020603050405020304" pitchFamily="18" charset="0"/>
            </a:endParaRPr>
          </a:p>
          <a:p>
            <a:r>
              <a:rPr lang="vi-VN" altLang="zh-TW">
                <a:solidFill>
                  <a:srgbClr val="000000"/>
                </a:solidFill>
                <a:latin typeface="Times New Roman" panose="02020603050405020304" pitchFamily="18" charset="0"/>
                <a:cs typeface="Times New Roman" panose="02020603050405020304" pitchFamily="18" charset="0"/>
              </a:rPr>
              <a:t>Doanh nghiệp phải đáp ứng đồng thời các điều kiện sau:</a:t>
            </a:r>
          </a:p>
          <a:p>
            <a:r>
              <a:rPr lang="vi-VN" altLang="zh-TW" i="1">
                <a:solidFill>
                  <a:srgbClr val="000000"/>
                </a:solidFill>
                <a:latin typeface="Times New Roman" panose="02020603050405020304" pitchFamily="18" charset="0"/>
                <a:cs typeface="Times New Roman" panose="02020603050405020304" pitchFamily="18" charset="0"/>
              </a:rPr>
              <a:t>“a) Tổ chức nhập khẩu hóa chất cấm là tổ chức được thành lập theo quy định của pháp luật;</a:t>
            </a:r>
            <a:endParaRPr lang="vi-VN" altLang="zh-TW">
              <a:solidFill>
                <a:srgbClr val="000000"/>
              </a:solidFill>
              <a:latin typeface="Times New Roman" panose="02020603050405020304" pitchFamily="18" charset="0"/>
              <a:cs typeface="Times New Roman" panose="02020603050405020304" pitchFamily="18" charset="0"/>
            </a:endParaRPr>
          </a:p>
          <a:p>
            <a:r>
              <a:rPr lang="vi-VN" altLang="zh-TW" i="1">
                <a:solidFill>
                  <a:srgbClr val="000000"/>
                </a:solidFill>
                <a:latin typeface="Times New Roman" panose="02020603050405020304" pitchFamily="18" charset="0"/>
                <a:cs typeface="Times New Roman" panose="02020603050405020304" pitchFamily="18" charset="0"/>
              </a:rPr>
              <a:t>b) Có hoạt động đặc biệt sử dụng hóa chất cấm để phục vụ mục đích nghiên cứu khoa học, quốc phòng, an ninh, hoặc thực hiện nhiệm vụ do Chính phủ, Thủ tướng Chính phủ giao cần sử dụng hóa chất cấm;</a:t>
            </a:r>
            <a:endParaRPr lang="vi-VN" altLang="zh-TW">
              <a:solidFill>
                <a:srgbClr val="000000"/>
              </a:solidFill>
              <a:latin typeface="Times New Roman" panose="02020603050405020304" pitchFamily="18" charset="0"/>
              <a:cs typeface="Times New Roman" panose="02020603050405020304" pitchFamily="18" charset="0"/>
            </a:endParaRPr>
          </a:p>
          <a:p>
            <a:r>
              <a:rPr lang="vi-VN" altLang="zh-TW" i="1">
                <a:solidFill>
                  <a:srgbClr val="000000"/>
                </a:solidFill>
                <a:latin typeface="Times New Roman" panose="02020603050405020304" pitchFamily="18" charset="0"/>
                <a:cs typeface="Times New Roman" panose="02020603050405020304" pitchFamily="18" charset="0"/>
              </a:rPr>
              <a:t>c) Có các thông tin cảnh báo cần thiết tại nơi tồn trữ hóa chất cấm, nội quy về an toàn hóa chất, có hệ thống báo hiệu phù hợp với mức độ nguy hiểm của hóa chất cấm tại khu vực tồn trữ, sản xuất;</a:t>
            </a:r>
            <a:endParaRPr lang="vi-VN" altLang="zh-TW">
              <a:solidFill>
                <a:srgbClr val="000000"/>
              </a:solidFill>
              <a:latin typeface="Times New Roman" panose="02020603050405020304" pitchFamily="18" charset="0"/>
              <a:cs typeface="Times New Roman" panose="02020603050405020304" pitchFamily="18" charset="0"/>
            </a:endParaRPr>
          </a:p>
          <a:p>
            <a:r>
              <a:rPr lang="vi-VN" altLang="zh-TW" i="1">
                <a:solidFill>
                  <a:srgbClr val="000000"/>
                </a:solidFill>
                <a:latin typeface="Times New Roman" panose="02020603050405020304" pitchFamily="18" charset="0"/>
                <a:cs typeface="Times New Roman" panose="02020603050405020304" pitchFamily="18" charset="0"/>
              </a:rPr>
              <a:t>d) Có trang thiết bị, phương tiện ứng cứu sự cố phù hợp với các đặc tính nguy hiểm của hóa chất;</a:t>
            </a:r>
            <a:endParaRPr lang="vi-VN" altLang="zh-TW">
              <a:solidFill>
                <a:srgbClr val="000000"/>
              </a:solidFill>
              <a:latin typeface="Times New Roman" panose="02020603050405020304" pitchFamily="18" charset="0"/>
              <a:cs typeface="Times New Roman" panose="02020603050405020304" pitchFamily="18" charset="0"/>
            </a:endParaRPr>
          </a:p>
          <a:p>
            <a:r>
              <a:rPr lang="vi-VN" altLang="zh-TW" i="1">
                <a:solidFill>
                  <a:srgbClr val="000000"/>
                </a:solidFill>
                <a:latin typeface="Times New Roman" panose="02020603050405020304" pitchFamily="18" charset="0"/>
                <a:cs typeface="Times New Roman" panose="02020603050405020304" pitchFamily="18" charset="0"/>
              </a:rPr>
              <a:t>đ) Có kế hoạch hoặc biện pháp phòng ngừa, ứng phó sự cố hóa chất và phương tiện bảo đảm an toàn được cơ quan có thẩm quyền phê duyệt;</a:t>
            </a:r>
            <a:endParaRPr lang="vi-VN" altLang="zh-TW">
              <a:solidFill>
                <a:srgbClr val="000000"/>
              </a:solidFill>
              <a:latin typeface="Times New Roman" panose="02020603050405020304" pitchFamily="18" charset="0"/>
              <a:cs typeface="Times New Roman" panose="02020603050405020304" pitchFamily="18" charset="0"/>
            </a:endParaRPr>
          </a:p>
          <a:p>
            <a:r>
              <a:rPr lang="vi-VN" altLang="zh-TW" i="1">
                <a:solidFill>
                  <a:srgbClr val="000000"/>
                </a:solidFill>
                <a:latin typeface="Times New Roman" panose="02020603050405020304" pitchFamily="18" charset="0"/>
                <a:cs typeface="Times New Roman" panose="02020603050405020304" pitchFamily="18" charset="0"/>
              </a:rPr>
              <a:t>e) Có phương án kiểm soát phòng, chống thất thoát hóa chất cấm theo mẫu do Bộ trưởng Bộ Công Thương quy định (trong đó bao gồm tối thiểu các nội dung: chủng loại; khối lượng; cách thức bảo quản; kế hoạch kiểm tra, giám sát).”</a:t>
            </a:r>
            <a:endParaRPr lang="vi-VN" altLang="zh-TW">
              <a:solidFill>
                <a:srgbClr val="000000"/>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vi-VN" altLang="zh-TW" b="1">
                <a:solidFill>
                  <a:srgbClr val="000000"/>
                </a:solidFill>
                <a:latin typeface="Times New Roman" panose="02020603050405020304" pitchFamily="18" charset="0"/>
                <a:cs typeface="Times New Roman" panose="02020603050405020304" pitchFamily="18" charset="0"/>
              </a:rPr>
              <a:t>Thời hạn giấy phép nhập khẩu hóa chất cấm: </a:t>
            </a:r>
            <a:r>
              <a:rPr lang="vi-VN" altLang="zh-TW">
                <a:solidFill>
                  <a:srgbClr val="000000"/>
                </a:solidFill>
                <a:latin typeface="Times New Roman" panose="02020603050405020304" pitchFamily="18" charset="0"/>
                <a:cs typeface="Times New Roman" panose="02020603050405020304" pitchFamily="18" charset="0"/>
              </a:rPr>
              <a:t>6 tháng, được cấp cho từng lô hàng</a:t>
            </a:r>
          </a:p>
          <a:p>
            <a:pPr>
              <a:buFont typeface="Arial" panose="020B0604020202020204" pitchFamily="34" charset="0"/>
              <a:buChar char="•"/>
            </a:pPr>
            <a:r>
              <a:rPr lang="vi-VN" altLang="zh-TW" b="1">
                <a:solidFill>
                  <a:srgbClr val="000000"/>
                </a:solidFill>
                <a:latin typeface="Times New Roman" panose="02020603050405020304" pitchFamily="18" charset="0"/>
                <a:cs typeface="Times New Roman" panose="02020603050405020304" pitchFamily="18" charset="0"/>
              </a:rPr>
              <a:t>Trường hợp được miễn trừ giấy phép:</a:t>
            </a:r>
            <a:r>
              <a:rPr lang="vi-VN" altLang="zh-TW">
                <a:solidFill>
                  <a:srgbClr val="000000"/>
                </a:solidFill>
                <a:latin typeface="Times New Roman" panose="02020603050405020304" pitchFamily="18" charset="0"/>
                <a:cs typeface="Times New Roman" panose="02020603050405020304" pitchFamily="18" charset="0"/>
              </a:rPr>
              <a:t> hóa chất cấm có nồng độ dưới 0.1% (&lt; 0.1%) khối lượng của hợp chất</a:t>
            </a:r>
            <a:endParaRPr lang="vi-VN" altLang="zh-TW" b="0" i="0" u="none" strike="noStrike">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5418994"/>
      </p:ext>
    </p:extLst>
  </p:cSld>
  <p:clrMapOvr>
    <a:masterClrMapping/>
  </p:clrMapOvr>
  <p:transition spd="slow" advTm="3000">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93225"/>
            <a:ext cx="12182847" cy="461665"/>
          </a:xfrm>
          <a:prstGeom prst="rect">
            <a:avLst/>
          </a:prstGeom>
          <a:solidFill>
            <a:schemeClr val="accent6">
              <a:lumMod val="50000"/>
            </a:schemeClr>
          </a:solidFill>
          <a:ln>
            <a:noFill/>
          </a:ln>
        </p:spPr>
        <p:txBody>
          <a:bodyPr wrap="square">
            <a:spAutoFit/>
          </a:bodyPr>
          <a:lstStyle/>
          <a:p>
            <a:pPr algn="ctr"/>
            <a:r>
              <a:rPr lang="en-US" altLang="zh-TW" b="1" smtClean="0">
                <a:solidFill>
                  <a:schemeClr val="bg1"/>
                </a:solidFill>
                <a:latin typeface="Times New Roman" panose="02020603050405020304" pitchFamily="18" charset="0"/>
                <a:cs typeface="Times New Roman" panose="02020603050405020304" pitchFamily="18" charset="0"/>
              </a:rPr>
              <a:t>12. </a:t>
            </a:r>
            <a:r>
              <a:rPr lang="vi-VN" altLang="zh-TW" sz="2400" b="1"/>
              <a:t> </a:t>
            </a:r>
            <a:r>
              <a:rPr lang="en-US" altLang="zh-TW" sz="2000" b="1" smtClean="0">
                <a:solidFill>
                  <a:schemeClr val="bg1"/>
                </a:solidFill>
                <a:latin typeface="Times New Roman" panose="02020603050405020304" pitchFamily="18" charset="0"/>
                <a:cs typeface="Times New Roman" panose="02020603050405020304" pitchFamily="18" charset="0"/>
              </a:rPr>
              <a:t>QUẢN </a:t>
            </a:r>
            <a:r>
              <a:rPr lang="en-US" altLang="zh-TW" sz="2000" b="1">
                <a:solidFill>
                  <a:schemeClr val="bg1"/>
                </a:solidFill>
                <a:latin typeface="Times New Roman" panose="02020603050405020304" pitchFamily="18" charset="0"/>
                <a:cs typeface="Times New Roman" panose="02020603050405020304" pitchFamily="18" charset="0"/>
              </a:rPr>
              <a:t>LÝ HÓA CHẤT NGUY HIỂM TRONG QUÁ TRÌNH SẢN XUẤT </a:t>
            </a:r>
            <a:r>
              <a:rPr lang="en-US" altLang="zh-TW" sz="2000" b="1">
                <a:solidFill>
                  <a:schemeClr val="bg1"/>
                </a:solidFill>
                <a:latin typeface="Times New Roman" panose="02020603050405020304" pitchFamily="18" charset="0"/>
                <a:cs typeface="Times New Roman" panose="02020603050405020304" pitchFamily="18" charset="0"/>
              </a:rPr>
              <a:t>SẢN </a:t>
            </a:r>
            <a:r>
              <a:rPr lang="en-US" altLang="zh-TW" sz="2000" b="1" smtClean="0">
                <a:solidFill>
                  <a:schemeClr val="bg1"/>
                </a:solidFill>
                <a:latin typeface="Times New Roman" panose="02020603050405020304" pitchFamily="18" charset="0"/>
                <a:cs typeface="Times New Roman" panose="02020603050405020304" pitchFamily="18" charset="0"/>
              </a:rPr>
              <a:t>PHẨM</a:t>
            </a:r>
            <a:endParaRPr lang="en-US" altLang="zh-TW" sz="2000" b="1">
              <a:solidFill>
                <a:schemeClr val="bg1"/>
              </a:solidFill>
              <a:latin typeface="Times New Roman" panose="02020603050405020304" pitchFamily="18" charset="0"/>
              <a:cs typeface="Times New Roman" panose="02020603050405020304" pitchFamily="18" charset="0"/>
            </a:endParaRPr>
          </a:p>
        </p:txBody>
      </p:sp>
      <p:sp>
        <p:nvSpPr>
          <p:cNvPr id="5" name="Rectangle 4"/>
          <p:cNvSpPr/>
          <p:nvPr/>
        </p:nvSpPr>
        <p:spPr>
          <a:xfrm>
            <a:off x="693575" y="681623"/>
            <a:ext cx="10565363" cy="400110"/>
          </a:xfrm>
          <a:prstGeom prst="rect">
            <a:avLst/>
          </a:prstGeom>
        </p:spPr>
        <p:txBody>
          <a:bodyPr wrap="square">
            <a:spAutoFit/>
          </a:bodyPr>
          <a:lstStyle/>
          <a:p>
            <a:r>
              <a:rPr lang="vi-VN" altLang="zh-TW" sz="2000" b="1">
                <a:solidFill>
                  <a:srgbClr val="1E1666"/>
                </a:solidFill>
                <a:latin typeface="Times New Roman" panose="02020603050405020304" pitchFamily="18" charset="0"/>
                <a:cs typeface="Times New Roman" panose="02020603050405020304" pitchFamily="18" charset="0"/>
              </a:rPr>
              <a:t>1. Trách nhiệm công bố thông tin về hàm lượng hóa chất nguy hiểm trong sản phẩm, hàng hóa</a:t>
            </a:r>
            <a:endParaRPr lang="vi-VN" altLang="zh-TW" sz="2000" b="1" i="0">
              <a:solidFill>
                <a:srgbClr val="1E1666"/>
              </a:solidFill>
              <a:effectLst/>
              <a:latin typeface="Times New Roman" panose="02020603050405020304" pitchFamily="18" charset="0"/>
              <a:cs typeface="Times New Roman" panose="02020603050405020304" pitchFamily="18" charset="0"/>
            </a:endParaRPr>
          </a:p>
        </p:txBody>
      </p:sp>
      <p:sp>
        <p:nvSpPr>
          <p:cNvPr id="6" name="Rectangle 5"/>
          <p:cNvSpPr/>
          <p:nvPr/>
        </p:nvSpPr>
        <p:spPr>
          <a:xfrm>
            <a:off x="371757" y="1341243"/>
            <a:ext cx="11439331" cy="5016758"/>
          </a:xfrm>
          <a:prstGeom prst="rect">
            <a:avLst/>
          </a:prstGeom>
          <a:solidFill>
            <a:schemeClr val="accent2">
              <a:lumMod val="20000"/>
              <a:lumOff val="80000"/>
            </a:schemeClr>
          </a:solidFill>
        </p:spPr>
        <p:txBody>
          <a:bodyPr wrap="square">
            <a:spAutoFit/>
          </a:bodyPr>
          <a:lstStyle/>
          <a:p>
            <a:r>
              <a:rPr lang="vi-VN" altLang="zh-TW" sz="2000" i="1">
                <a:solidFill>
                  <a:srgbClr val="000000"/>
                </a:solidFill>
                <a:latin typeface="Times New Roman" panose="02020603050405020304" pitchFamily="18" charset="0"/>
                <a:cs typeface="Times New Roman" panose="02020603050405020304" pitchFamily="18" charset="0"/>
              </a:rPr>
              <a:t>(Điều 32 Luật Hóa chất 2025, Điều 30 Nghị định 26/2026/NĐ-CP và Điều 11 Thông tư 01/2026/TT-BCT)</a:t>
            </a:r>
            <a:endParaRPr lang="vi-VN" altLang="zh-TW" sz="2000">
              <a:solidFill>
                <a:srgbClr val="000000"/>
              </a:solidFill>
              <a:latin typeface="Times New Roman" panose="02020603050405020304" pitchFamily="18" charset="0"/>
              <a:cs typeface="Times New Roman" panose="02020603050405020304" pitchFamily="18" charset="0"/>
            </a:endParaRPr>
          </a:p>
          <a:p>
            <a:r>
              <a:rPr lang="vi-VN" altLang="zh-TW" sz="2000" b="1">
                <a:solidFill>
                  <a:srgbClr val="000000"/>
                </a:solidFill>
                <a:latin typeface="Times New Roman" panose="02020603050405020304" pitchFamily="18" charset="0"/>
                <a:cs typeface="Times New Roman" panose="02020603050405020304" pitchFamily="18" charset="0"/>
              </a:rPr>
              <a:t>Nội dung chính:</a:t>
            </a:r>
            <a:endParaRPr lang="vi-VN" altLang="zh-TW" sz="2000">
              <a:solidFill>
                <a:srgbClr val="000000"/>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vi-VN" altLang="zh-TW" sz="2000" b="1">
                <a:solidFill>
                  <a:srgbClr val="000000"/>
                </a:solidFill>
                <a:latin typeface="Times New Roman" panose="02020603050405020304" pitchFamily="18" charset="0"/>
                <a:cs typeface="Times New Roman" panose="02020603050405020304" pitchFamily="18" charset="0"/>
              </a:rPr>
              <a:t>Đối tượng áp dụng:</a:t>
            </a:r>
            <a:r>
              <a:rPr lang="vi-VN" altLang="zh-TW" sz="2000">
                <a:solidFill>
                  <a:srgbClr val="000000"/>
                </a:solidFill>
                <a:latin typeface="Times New Roman" panose="02020603050405020304" pitchFamily="18" charset="0"/>
                <a:cs typeface="Times New Roman" panose="02020603050405020304" pitchFamily="18" charset="0"/>
              </a:rPr>
              <a:t> doanh nghiệp có hoạt động sản xuất hoặc nhập khẩu hàng hóa chứa hóa chất nguy hiểm</a:t>
            </a:r>
          </a:p>
          <a:p>
            <a:pPr>
              <a:buFont typeface="Arial" panose="020B0604020202020204" pitchFamily="34" charset="0"/>
              <a:buChar char="•"/>
            </a:pPr>
            <a:r>
              <a:rPr lang="vi-VN" altLang="zh-TW" sz="2000" b="1">
                <a:solidFill>
                  <a:srgbClr val="000000"/>
                </a:solidFill>
                <a:latin typeface="Times New Roman" panose="02020603050405020304" pitchFamily="18" charset="0"/>
                <a:cs typeface="Times New Roman" panose="02020603050405020304" pitchFamily="18" charset="0"/>
              </a:rPr>
              <a:t>Danh mục hóa chất nguy hiểm trong sản phẩm hàng hóa phải công bố thông tin:</a:t>
            </a:r>
            <a:r>
              <a:rPr lang="vi-VN" altLang="zh-TW" sz="2000">
                <a:solidFill>
                  <a:srgbClr val="000000"/>
                </a:solidFill>
                <a:latin typeface="Times New Roman" panose="02020603050405020304" pitchFamily="18" charset="0"/>
                <a:cs typeface="Times New Roman" panose="02020603050405020304" pitchFamily="18" charset="0"/>
              </a:rPr>
              <a:t> quy định tại Phụ lục XIX Thông tư </a:t>
            </a:r>
            <a:r>
              <a:rPr lang="vi-VN" altLang="zh-TW" sz="2000">
                <a:solidFill>
                  <a:srgbClr val="000000"/>
                </a:solidFill>
                <a:latin typeface="Times New Roman" panose="02020603050405020304" pitchFamily="18" charset="0"/>
                <a:cs typeface="Times New Roman" panose="02020603050405020304" pitchFamily="18" charset="0"/>
              </a:rPr>
              <a:t>01/2026/TT-BTC </a:t>
            </a:r>
            <a:r>
              <a:rPr lang="vi-VN" altLang="zh-TW" sz="2000" smtClean="0">
                <a:solidFill>
                  <a:srgbClr val="000000"/>
                </a:solidFill>
                <a:latin typeface="Times New Roman" panose="02020603050405020304" pitchFamily="18" charset="0"/>
                <a:cs typeface="Times New Roman" panose="02020603050405020304" pitchFamily="18" charset="0"/>
              </a:rPr>
              <a:t>.</a:t>
            </a:r>
            <a:endParaRPr lang="en-US" altLang="zh-TW" sz="2000" smtClean="0">
              <a:solidFill>
                <a:srgbClr val="000000"/>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vi-VN" altLang="zh-TW" sz="2000" smtClean="0">
                <a:solidFill>
                  <a:srgbClr val="000000"/>
                </a:solidFill>
                <a:latin typeface="Times New Roman" panose="02020603050405020304" pitchFamily="18" charset="0"/>
                <a:cs typeface="Times New Roman" panose="02020603050405020304" pitchFamily="18" charset="0"/>
              </a:rPr>
              <a:t>Danh </a:t>
            </a:r>
            <a:r>
              <a:rPr lang="vi-VN" altLang="zh-TW" sz="2000">
                <a:solidFill>
                  <a:srgbClr val="000000"/>
                </a:solidFill>
                <a:latin typeface="Times New Roman" panose="02020603050405020304" pitchFamily="18" charset="0"/>
                <a:cs typeface="Times New Roman" panose="02020603050405020304" pitchFamily="18" charset="0"/>
              </a:rPr>
              <a:t>mục này quy định 10 loại hóa chất cụ thể như Acetone (trong keo, tẩy rửa), Formaldehyde (trong ván ép), Hydrochloric acid, Sulfuric acid (trong ắc quy), Toluene (trong sơn, mực in)</a:t>
            </a:r>
          </a:p>
          <a:p>
            <a:pPr>
              <a:buFont typeface="Arial" panose="020B0604020202020204" pitchFamily="34" charset="0"/>
              <a:buChar char="•"/>
            </a:pPr>
            <a:r>
              <a:rPr lang="vi-VN" altLang="zh-TW" sz="2000" b="1">
                <a:solidFill>
                  <a:srgbClr val="000000"/>
                </a:solidFill>
                <a:latin typeface="Times New Roman" panose="02020603050405020304" pitchFamily="18" charset="0"/>
                <a:cs typeface="Times New Roman" panose="02020603050405020304" pitchFamily="18" charset="0"/>
              </a:rPr>
              <a:t>Nghĩa vụ Khai báo (Theo lô hàng): </a:t>
            </a:r>
            <a:r>
              <a:rPr lang="vi-VN" altLang="zh-TW" sz="2000">
                <a:solidFill>
                  <a:srgbClr val="000000"/>
                </a:solidFill>
                <a:latin typeface="Times New Roman" panose="02020603050405020304" pitchFamily="18" charset="0"/>
                <a:cs typeface="Times New Roman" panose="02020603050405020304" pitchFamily="18" charset="0"/>
              </a:rPr>
              <a:t>Doanh nghiệp phải khai báo lên </a:t>
            </a:r>
            <a:r>
              <a:rPr lang="vi-VN" altLang="zh-TW" sz="2000" b="1">
                <a:solidFill>
                  <a:srgbClr val="000000"/>
                </a:solidFill>
                <a:latin typeface="Times New Roman" panose="02020603050405020304" pitchFamily="18" charset="0"/>
                <a:cs typeface="Times New Roman" panose="02020603050405020304" pitchFamily="18" charset="0"/>
              </a:rPr>
              <a:t>Cơ sở dữ liệu chuyên ngành hóa chất</a:t>
            </a:r>
            <a:r>
              <a:rPr lang="vi-VN" altLang="zh-TW" sz="2000">
                <a:solidFill>
                  <a:srgbClr val="000000"/>
                </a:solidFill>
                <a:latin typeface="Times New Roman" panose="02020603050405020304" pitchFamily="18" charset="0"/>
                <a:cs typeface="Times New Roman" panose="02020603050405020304" pitchFamily="18" charset="0"/>
              </a:rPr>
              <a:t> theo từng lô hàng sản xuất hoặc nhập khẩu các thông tin sau:</a:t>
            </a:r>
          </a:p>
          <a:p>
            <a:pPr marL="742950" lvl="1" indent="-285750">
              <a:buFont typeface="Arial" panose="020B0604020202020204" pitchFamily="34" charset="0"/>
              <a:buChar char="•"/>
            </a:pPr>
            <a:r>
              <a:rPr lang="vi-VN" altLang="zh-TW" sz="2000">
                <a:solidFill>
                  <a:srgbClr val="000000"/>
                </a:solidFill>
                <a:latin typeface="Times New Roman" panose="02020603050405020304" pitchFamily="18" charset="0"/>
                <a:cs typeface="Times New Roman" panose="02020603050405020304" pitchFamily="18" charset="0"/>
              </a:rPr>
              <a:t>Tên sản phẩm/hàng hóa và tên hóa chất nguy hiểm có trong đó.</a:t>
            </a:r>
          </a:p>
          <a:p>
            <a:pPr marL="742950" lvl="1" indent="-285750">
              <a:buFont typeface="Arial" panose="020B0604020202020204" pitchFamily="34" charset="0"/>
              <a:buChar char="•"/>
            </a:pPr>
            <a:r>
              <a:rPr lang="vi-VN" altLang="zh-TW" sz="2000">
                <a:solidFill>
                  <a:srgbClr val="000000"/>
                </a:solidFill>
                <a:latin typeface="Times New Roman" panose="02020603050405020304" pitchFamily="18" charset="0"/>
                <a:cs typeface="Times New Roman" panose="02020603050405020304" pitchFamily="18" charset="0"/>
              </a:rPr>
              <a:t>Đặc tính nguy hiểm và hàm lượng của hóa chất.</a:t>
            </a:r>
          </a:p>
          <a:p>
            <a:pPr marL="742950" lvl="1" indent="-285750">
              <a:buFont typeface="Arial" panose="020B0604020202020204" pitchFamily="34" charset="0"/>
              <a:buChar char="•"/>
            </a:pPr>
            <a:r>
              <a:rPr lang="vi-VN" altLang="zh-TW" sz="2000">
                <a:solidFill>
                  <a:srgbClr val="000000"/>
                </a:solidFill>
                <a:latin typeface="Times New Roman" panose="02020603050405020304" pitchFamily="18" charset="0"/>
                <a:cs typeface="Times New Roman" panose="02020603050405020304" pitchFamily="18" charset="0"/>
              </a:rPr>
              <a:t>Lĩnh vực sử dụng của sản phẩm.</a:t>
            </a:r>
          </a:p>
          <a:p>
            <a:r>
              <a:rPr lang="vi-VN" altLang="zh-TW" sz="2000">
                <a:solidFill>
                  <a:srgbClr val="000000"/>
                </a:solidFill>
                <a:latin typeface="Times New Roman" panose="02020603050405020304" pitchFamily="18" charset="0"/>
                <a:cs typeface="Times New Roman" panose="02020603050405020304" pitchFamily="18" charset="0"/>
              </a:rPr>
              <a:t>Các thông tin về hóa chất nêu trên phải được xác thực thông qua kết quả thử nghiệm bởi Phòng Thử nghiệm có đủ điều kiện hoạt động</a:t>
            </a:r>
          </a:p>
          <a:p>
            <a:pPr>
              <a:buFont typeface="Arial" panose="020B0604020202020204" pitchFamily="34" charset="0"/>
              <a:buChar char="•"/>
            </a:pPr>
            <a:r>
              <a:rPr lang="vi-VN" altLang="zh-TW" sz="2000">
                <a:solidFill>
                  <a:srgbClr val="000000"/>
                </a:solidFill>
                <a:latin typeface="Times New Roman" panose="02020603050405020304" pitchFamily="18" charset="0"/>
                <a:cs typeface="Times New Roman" panose="02020603050405020304" pitchFamily="18" charset="0"/>
              </a:rPr>
              <a:t>Thông tin về thành phần, hàm lượng và khuyến cáo hạn chế sử dụng phải được thể hiện trên nhãn hàng hóa hoặc website về hàng hóa</a:t>
            </a:r>
            <a:endParaRPr lang="vi-VN" altLang="zh-TW" sz="2000" b="0" i="0" u="none" strike="noStrike">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8348441"/>
      </p:ext>
    </p:extLst>
  </p:cSld>
  <p:clrMapOvr>
    <a:masterClrMapping/>
  </p:clrMapOvr>
  <p:transition spd="slow" advTm="3000">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93225"/>
            <a:ext cx="12182847" cy="461665"/>
          </a:xfrm>
          <a:prstGeom prst="rect">
            <a:avLst/>
          </a:prstGeom>
          <a:solidFill>
            <a:schemeClr val="accent6">
              <a:lumMod val="50000"/>
            </a:schemeClr>
          </a:solidFill>
          <a:ln>
            <a:noFill/>
          </a:ln>
        </p:spPr>
        <p:txBody>
          <a:bodyPr wrap="square">
            <a:spAutoFit/>
          </a:bodyPr>
          <a:lstStyle/>
          <a:p>
            <a:pPr algn="ctr"/>
            <a:r>
              <a:rPr lang="en-US" altLang="zh-TW" b="1" smtClean="0">
                <a:solidFill>
                  <a:schemeClr val="bg1"/>
                </a:solidFill>
                <a:latin typeface="Times New Roman" panose="02020603050405020304" pitchFamily="18" charset="0"/>
                <a:cs typeface="Times New Roman" panose="02020603050405020304" pitchFamily="18" charset="0"/>
              </a:rPr>
              <a:t>12. </a:t>
            </a:r>
            <a:r>
              <a:rPr lang="vi-VN" altLang="zh-TW" sz="2400" b="1"/>
              <a:t> </a:t>
            </a:r>
            <a:r>
              <a:rPr lang="en-US" altLang="zh-TW" sz="2000" b="1" smtClean="0">
                <a:solidFill>
                  <a:schemeClr val="bg1"/>
                </a:solidFill>
                <a:latin typeface="Times New Roman" panose="02020603050405020304" pitchFamily="18" charset="0"/>
                <a:cs typeface="Times New Roman" panose="02020603050405020304" pitchFamily="18" charset="0"/>
              </a:rPr>
              <a:t>QUẢN </a:t>
            </a:r>
            <a:r>
              <a:rPr lang="en-US" altLang="zh-TW" sz="2000" b="1">
                <a:solidFill>
                  <a:schemeClr val="bg1"/>
                </a:solidFill>
                <a:latin typeface="Times New Roman" panose="02020603050405020304" pitchFamily="18" charset="0"/>
                <a:cs typeface="Times New Roman" panose="02020603050405020304" pitchFamily="18" charset="0"/>
              </a:rPr>
              <a:t>LÝ HÓA CHẤT NGUY HIỂM TRONG QUÁ TRÌNH SẢN XUẤT </a:t>
            </a:r>
            <a:r>
              <a:rPr lang="en-US" altLang="zh-TW" sz="2000" b="1">
                <a:solidFill>
                  <a:schemeClr val="bg1"/>
                </a:solidFill>
                <a:latin typeface="Times New Roman" panose="02020603050405020304" pitchFamily="18" charset="0"/>
                <a:cs typeface="Times New Roman" panose="02020603050405020304" pitchFamily="18" charset="0"/>
              </a:rPr>
              <a:t>SẢN </a:t>
            </a:r>
            <a:r>
              <a:rPr lang="en-US" altLang="zh-TW" sz="2000" b="1" smtClean="0">
                <a:solidFill>
                  <a:schemeClr val="bg1"/>
                </a:solidFill>
                <a:latin typeface="Times New Roman" panose="02020603050405020304" pitchFamily="18" charset="0"/>
                <a:cs typeface="Times New Roman" panose="02020603050405020304" pitchFamily="18" charset="0"/>
              </a:rPr>
              <a:t>PHẨM</a:t>
            </a:r>
            <a:endParaRPr lang="en-US" altLang="zh-TW" sz="2000" b="1">
              <a:solidFill>
                <a:schemeClr val="bg1"/>
              </a:solidFill>
              <a:latin typeface="Times New Roman" panose="02020603050405020304" pitchFamily="18" charset="0"/>
              <a:cs typeface="Times New Roman" panose="02020603050405020304" pitchFamily="18" charset="0"/>
            </a:endParaRPr>
          </a:p>
        </p:txBody>
      </p:sp>
      <p:sp>
        <p:nvSpPr>
          <p:cNvPr id="5" name="Rectangle 4"/>
          <p:cNvSpPr/>
          <p:nvPr/>
        </p:nvSpPr>
        <p:spPr>
          <a:xfrm>
            <a:off x="715347" y="829165"/>
            <a:ext cx="10686662" cy="707886"/>
          </a:xfrm>
          <a:prstGeom prst="rect">
            <a:avLst/>
          </a:prstGeom>
        </p:spPr>
        <p:txBody>
          <a:bodyPr wrap="square">
            <a:spAutoFit/>
          </a:bodyPr>
          <a:lstStyle/>
          <a:p>
            <a:r>
              <a:rPr lang="en-US" altLang="zh-TW" sz="2000" b="1">
                <a:solidFill>
                  <a:srgbClr val="1E1666"/>
                </a:solidFill>
                <a:latin typeface="Times New Roman" panose="02020603050405020304" pitchFamily="18" charset="0"/>
                <a:cs typeface="Times New Roman" panose="02020603050405020304" pitchFamily="18" charset="0"/>
              </a:rPr>
              <a:t>2. Quy trình kiểm soát hoá chất nguy hiểm trong quá trình sản xuất sản phẩm, hàng hóa chứa hóa chất nguy hiểm</a:t>
            </a:r>
            <a:endParaRPr lang="en-US" altLang="zh-TW" sz="2000" b="1" i="0">
              <a:solidFill>
                <a:srgbClr val="1E1666"/>
              </a:solidFill>
              <a:effectLst/>
              <a:latin typeface="Times New Roman" panose="02020603050405020304" pitchFamily="18" charset="0"/>
              <a:cs typeface="Times New Roman" panose="02020603050405020304" pitchFamily="18" charset="0"/>
            </a:endParaRPr>
          </a:p>
        </p:txBody>
      </p:sp>
      <p:sp>
        <p:nvSpPr>
          <p:cNvPr id="6" name="Rectangle 5"/>
          <p:cNvSpPr/>
          <p:nvPr/>
        </p:nvSpPr>
        <p:spPr>
          <a:xfrm>
            <a:off x="715347" y="1537051"/>
            <a:ext cx="10674221" cy="4893647"/>
          </a:xfrm>
          <a:prstGeom prst="rect">
            <a:avLst/>
          </a:prstGeom>
          <a:solidFill>
            <a:schemeClr val="accent1">
              <a:lumMod val="20000"/>
              <a:lumOff val="80000"/>
            </a:schemeClr>
          </a:solidFill>
        </p:spPr>
        <p:txBody>
          <a:bodyPr wrap="square">
            <a:spAutoFit/>
          </a:bodyPr>
          <a:lstStyle/>
          <a:p>
            <a:pPr algn="r"/>
            <a:r>
              <a:rPr lang="vi-VN" altLang="zh-TW" sz="2400" i="1">
                <a:solidFill>
                  <a:srgbClr val="000000"/>
                </a:solidFill>
                <a:latin typeface="Times New Roman" panose="02020603050405020304" pitchFamily="18" charset="0"/>
                <a:cs typeface="Times New Roman" panose="02020603050405020304" pitchFamily="18" charset="0"/>
              </a:rPr>
              <a:t>(Theo Điều 31 Luật Hóa chất 2025, Điều 29 Nghị định 26/2026/NĐ-CP)</a:t>
            </a:r>
            <a:endParaRPr lang="vi-VN" altLang="zh-TW" sz="2400">
              <a:solidFill>
                <a:srgbClr val="000000"/>
              </a:solidFill>
              <a:latin typeface="Times New Roman" panose="02020603050405020304" pitchFamily="18" charset="0"/>
              <a:cs typeface="Times New Roman" panose="02020603050405020304" pitchFamily="18" charset="0"/>
            </a:endParaRPr>
          </a:p>
          <a:p>
            <a:r>
              <a:rPr lang="vi-VN" altLang="zh-TW" sz="2400" i="1">
                <a:solidFill>
                  <a:srgbClr val="000000"/>
                </a:solidFill>
                <a:latin typeface="Times New Roman" panose="02020603050405020304" pitchFamily="18" charset="0"/>
                <a:cs typeface="Times New Roman" panose="02020603050405020304" pitchFamily="18" charset="0"/>
              </a:rPr>
              <a:t>“Điều 29. Kiểm soát hoá chất nguy hiểm trong quá trình sản xuất sản phẩm, hàng hóa chứa hóa chất nguy hiểm</a:t>
            </a:r>
            <a:endParaRPr lang="vi-VN" altLang="zh-TW" sz="2400">
              <a:solidFill>
                <a:srgbClr val="000000"/>
              </a:solidFill>
              <a:latin typeface="Times New Roman" panose="02020603050405020304" pitchFamily="18" charset="0"/>
              <a:cs typeface="Times New Roman" panose="02020603050405020304" pitchFamily="18" charset="0"/>
            </a:endParaRPr>
          </a:p>
          <a:p>
            <a:pPr>
              <a:buFont typeface="+mj-lt"/>
              <a:buAutoNum type="arabicPeriod"/>
            </a:pPr>
            <a:r>
              <a:rPr lang="vi-VN" altLang="zh-TW" sz="2400" i="1">
                <a:solidFill>
                  <a:srgbClr val="000000"/>
                </a:solidFill>
                <a:latin typeface="Times New Roman" panose="02020603050405020304" pitchFamily="18" charset="0"/>
                <a:cs typeface="Times New Roman" panose="02020603050405020304" pitchFamily="18" charset="0"/>
              </a:rPr>
              <a:t>Quy trình kiểm soát hoá chất nguy hiểm trong quá trình sản xuất phải đảm bảo các mục tiêu sau:</a:t>
            </a:r>
            <a:endParaRPr lang="vi-VN" altLang="zh-TW" sz="2400">
              <a:solidFill>
                <a:srgbClr val="000000"/>
              </a:solidFill>
              <a:latin typeface="Times New Roman" panose="02020603050405020304" pitchFamily="18" charset="0"/>
              <a:cs typeface="Times New Roman" panose="02020603050405020304" pitchFamily="18" charset="0"/>
            </a:endParaRPr>
          </a:p>
          <a:p>
            <a:r>
              <a:rPr lang="vi-VN" altLang="zh-TW" sz="2400" i="1">
                <a:solidFill>
                  <a:srgbClr val="000000"/>
                </a:solidFill>
                <a:latin typeface="Times New Roman" panose="02020603050405020304" pitchFamily="18" charset="0"/>
                <a:cs typeface="Times New Roman" panose="02020603050405020304" pitchFamily="18" charset="0"/>
              </a:rPr>
              <a:t>a) Giám sát thành phần, hàm lượng hoá chất nguy hiểm trong nguyên liệu đầu vào;</a:t>
            </a:r>
            <a:endParaRPr lang="vi-VN" altLang="zh-TW" sz="2400">
              <a:solidFill>
                <a:srgbClr val="000000"/>
              </a:solidFill>
              <a:latin typeface="Times New Roman" panose="02020603050405020304" pitchFamily="18" charset="0"/>
              <a:cs typeface="Times New Roman" panose="02020603050405020304" pitchFamily="18" charset="0"/>
            </a:endParaRPr>
          </a:p>
          <a:p>
            <a:r>
              <a:rPr lang="vi-VN" altLang="zh-TW" sz="2400" i="1">
                <a:solidFill>
                  <a:srgbClr val="000000"/>
                </a:solidFill>
                <a:latin typeface="Times New Roman" panose="02020603050405020304" pitchFamily="18" charset="0"/>
                <a:cs typeface="Times New Roman" panose="02020603050405020304" pitchFamily="18" charset="0"/>
              </a:rPr>
              <a:t>b) Giám sát thành phần, hàm lượng hoá chất nguy hiểm phát thải trong quá trình sản xuất;</a:t>
            </a:r>
            <a:endParaRPr lang="vi-VN" altLang="zh-TW" sz="2400">
              <a:solidFill>
                <a:srgbClr val="000000"/>
              </a:solidFill>
              <a:latin typeface="Times New Roman" panose="02020603050405020304" pitchFamily="18" charset="0"/>
              <a:cs typeface="Times New Roman" panose="02020603050405020304" pitchFamily="18" charset="0"/>
            </a:endParaRPr>
          </a:p>
          <a:p>
            <a:r>
              <a:rPr lang="vi-VN" altLang="zh-TW" sz="2400" i="1">
                <a:solidFill>
                  <a:srgbClr val="000000"/>
                </a:solidFill>
                <a:latin typeface="Times New Roman" panose="02020603050405020304" pitchFamily="18" charset="0"/>
                <a:cs typeface="Times New Roman" panose="02020603050405020304" pitchFamily="18" charset="0"/>
              </a:rPr>
              <a:t>c) Giám sát thành phần, hàm lượng hoá chất nguy hiểm trong sản phẩm cuối;</a:t>
            </a:r>
            <a:endParaRPr lang="vi-VN" altLang="zh-TW" sz="2400">
              <a:solidFill>
                <a:srgbClr val="000000"/>
              </a:solidFill>
              <a:latin typeface="Times New Roman" panose="02020603050405020304" pitchFamily="18" charset="0"/>
              <a:cs typeface="Times New Roman" panose="02020603050405020304" pitchFamily="18" charset="0"/>
            </a:endParaRPr>
          </a:p>
          <a:p>
            <a:r>
              <a:rPr lang="vi-VN" altLang="zh-TW" sz="2400" i="1">
                <a:solidFill>
                  <a:srgbClr val="000000"/>
                </a:solidFill>
                <a:latin typeface="Times New Roman" panose="02020603050405020304" pitchFamily="18" charset="0"/>
                <a:cs typeface="Times New Roman" panose="02020603050405020304" pitchFamily="18" charset="0"/>
              </a:rPr>
              <a:t>d) Không làm thất thoát hoá chất nguy hiểm.</a:t>
            </a:r>
            <a:endParaRPr lang="vi-VN" altLang="zh-TW" sz="2400">
              <a:solidFill>
                <a:srgbClr val="000000"/>
              </a:solidFill>
              <a:latin typeface="Times New Roman" panose="02020603050405020304" pitchFamily="18" charset="0"/>
              <a:cs typeface="Times New Roman" panose="02020603050405020304" pitchFamily="18" charset="0"/>
            </a:endParaRPr>
          </a:p>
          <a:p>
            <a:r>
              <a:rPr lang="vi-VN" altLang="zh-TW" sz="2400" i="1">
                <a:solidFill>
                  <a:srgbClr val="000000"/>
                </a:solidFill>
                <a:latin typeface="Times New Roman" panose="02020603050405020304" pitchFamily="18" charset="0"/>
                <a:cs typeface="Times New Roman" panose="02020603050405020304" pitchFamily="18" charset="0"/>
              </a:rPr>
              <a:t>Tổ chức, cá nhân sản xuất sản phẩm, hàng hóa chứa hóa chất nguy hiểm chịu trách nhiệm xây dựng và ban hành Quy trình kiểm soát hoá chất nguy hiểm trong quá trình sản xuất căn cứ theo điều kiện hoạt động thực tế và khoản 1 Điều này.”</a:t>
            </a:r>
            <a:endParaRPr lang="vi-VN" altLang="zh-TW" sz="2400" b="0" i="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1598622"/>
      </p:ext>
    </p:extLst>
  </p:cSld>
  <p:clrMapOvr>
    <a:masterClrMapping/>
  </p:clrMapOvr>
  <p:transition spd="slow" advTm="3000">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93225"/>
            <a:ext cx="12182847" cy="400110"/>
          </a:xfrm>
          <a:prstGeom prst="rect">
            <a:avLst/>
          </a:prstGeom>
          <a:solidFill>
            <a:schemeClr val="accent6">
              <a:lumMod val="50000"/>
            </a:schemeClr>
          </a:solidFill>
          <a:ln>
            <a:noFill/>
          </a:ln>
        </p:spPr>
        <p:txBody>
          <a:bodyPr wrap="square">
            <a:spAutoFit/>
          </a:bodyPr>
          <a:lstStyle/>
          <a:p>
            <a:pPr algn="ctr"/>
            <a:r>
              <a:rPr lang="en-US" altLang="zh-TW" sz="2000" b="1" smtClean="0">
                <a:solidFill>
                  <a:schemeClr val="bg1"/>
                </a:solidFill>
                <a:latin typeface="Times New Roman" panose="02020603050405020304" pitchFamily="18" charset="0"/>
                <a:cs typeface="Times New Roman" panose="02020603050405020304" pitchFamily="18" charset="0"/>
              </a:rPr>
              <a:t>13. </a:t>
            </a:r>
            <a:r>
              <a:rPr lang="vi-VN" altLang="zh-TW" sz="2000" b="1"/>
              <a:t> </a:t>
            </a:r>
            <a:r>
              <a:rPr lang="en-US" altLang="zh-TW" sz="2000" b="1">
                <a:solidFill>
                  <a:schemeClr val="bg1"/>
                </a:solidFill>
                <a:latin typeface="Times New Roman" panose="02020603050405020304" pitchFamily="18" charset="0"/>
                <a:cs typeface="Times New Roman" panose="02020603050405020304" pitchFamily="18" charset="0"/>
              </a:rPr>
              <a:t>YÊU CẦU VỀ AN TOÀN, AN NINH TRONG HOẠT ĐỘNG HÓA CHẤT</a:t>
            </a:r>
          </a:p>
        </p:txBody>
      </p:sp>
      <p:sp>
        <p:nvSpPr>
          <p:cNvPr id="6" name="Rectangle 5"/>
          <p:cNvSpPr/>
          <p:nvPr/>
        </p:nvSpPr>
        <p:spPr>
          <a:xfrm>
            <a:off x="851566" y="593335"/>
            <a:ext cx="4283545" cy="400110"/>
          </a:xfrm>
          <a:prstGeom prst="rect">
            <a:avLst/>
          </a:prstGeom>
        </p:spPr>
        <p:txBody>
          <a:bodyPr wrap="none">
            <a:spAutoFit/>
          </a:bodyPr>
          <a:lstStyle/>
          <a:p>
            <a:r>
              <a:rPr lang="vi-VN" altLang="zh-TW" sz="2000" b="1">
                <a:solidFill>
                  <a:srgbClr val="1E1666"/>
                </a:solidFill>
                <a:latin typeface="Times New Roman" panose="02020603050405020304" pitchFamily="18" charset="0"/>
                <a:cs typeface="Times New Roman" panose="02020603050405020304" pitchFamily="18" charset="0"/>
              </a:rPr>
              <a:t>1. Yêu cầu về cơ sở vật chất, kỹ thuật</a:t>
            </a:r>
            <a:endParaRPr lang="vi-VN" altLang="zh-TW" sz="2000" b="1" i="0">
              <a:solidFill>
                <a:srgbClr val="1E1666"/>
              </a:solidFill>
              <a:effectLst/>
              <a:latin typeface="Times New Roman" panose="02020603050405020304" pitchFamily="18" charset="0"/>
              <a:cs typeface="Times New Roman" panose="02020603050405020304" pitchFamily="18" charset="0"/>
            </a:endParaRPr>
          </a:p>
        </p:txBody>
      </p:sp>
      <p:sp>
        <p:nvSpPr>
          <p:cNvPr id="7" name="Rectangle 6"/>
          <p:cNvSpPr/>
          <p:nvPr/>
        </p:nvSpPr>
        <p:spPr>
          <a:xfrm>
            <a:off x="236464" y="867634"/>
            <a:ext cx="11709918" cy="5909310"/>
          </a:xfrm>
          <a:prstGeom prst="rect">
            <a:avLst/>
          </a:prstGeom>
          <a:noFill/>
        </p:spPr>
        <p:txBody>
          <a:bodyPr wrap="square">
            <a:spAutoFit/>
          </a:bodyPr>
          <a:lstStyle/>
          <a:p>
            <a:pPr algn="r"/>
            <a:r>
              <a:rPr lang="vi-VN" altLang="zh-TW" i="1">
                <a:solidFill>
                  <a:srgbClr val="000000"/>
                </a:solidFill>
                <a:latin typeface="Times New Roman" panose="02020603050405020304" pitchFamily="18" charset="0"/>
                <a:cs typeface="Times New Roman" panose="02020603050405020304" pitchFamily="18" charset="0"/>
              </a:rPr>
              <a:t>(Theo Điều 33 Luật Hóa chất, Điều 25 Nghị định 25/2026/NĐ-CP)</a:t>
            </a:r>
            <a:endParaRPr lang="vi-VN" altLang="zh-TW">
              <a:solidFill>
                <a:srgbClr val="000000"/>
              </a:solidFill>
              <a:latin typeface="Times New Roman" panose="02020603050405020304" pitchFamily="18" charset="0"/>
              <a:cs typeface="Times New Roman" panose="02020603050405020304" pitchFamily="18" charset="0"/>
            </a:endParaRPr>
          </a:p>
          <a:p>
            <a:r>
              <a:rPr lang="vi-VN" altLang="zh-TW" b="1">
                <a:solidFill>
                  <a:srgbClr val="000000"/>
                </a:solidFill>
                <a:latin typeface="Times New Roman" panose="02020603050405020304" pitchFamily="18" charset="0"/>
                <a:cs typeface="Times New Roman" panose="02020603050405020304" pitchFamily="18" charset="0"/>
              </a:rPr>
              <a:t>Nội dung chính:</a:t>
            </a:r>
            <a:endParaRPr lang="vi-VN" altLang="zh-TW">
              <a:solidFill>
                <a:srgbClr val="000000"/>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vi-VN" altLang="zh-TW" b="1">
                <a:solidFill>
                  <a:srgbClr val="000000"/>
                </a:solidFill>
                <a:latin typeface="Times New Roman" panose="02020603050405020304" pitchFamily="18" charset="0"/>
                <a:cs typeface="Times New Roman" panose="02020603050405020304" pitchFamily="18" charset="0"/>
              </a:rPr>
              <a:t>Yêu cầu về Nhà xưởng và Kho chứa: </a:t>
            </a:r>
            <a:r>
              <a:rPr lang="vi-VN" altLang="zh-TW">
                <a:solidFill>
                  <a:srgbClr val="000000"/>
                </a:solidFill>
                <a:latin typeface="Times New Roman" panose="02020603050405020304" pitchFamily="18" charset="0"/>
                <a:cs typeface="Times New Roman" panose="02020603050405020304" pitchFamily="18" charset="0"/>
              </a:rPr>
              <a:t>phải đáp ứng đầy đủ các tiêu chuẩn, quy chuẩn kỹ thuật quốc gia về an toàn hóa chất hiện hành</a:t>
            </a:r>
          </a:p>
          <a:p>
            <a:pPr>
              <a:buFont typeface="Arial" panose="020B0604020202020204" pitchFamily="34" charset="0"/>
              <a:buChar char="•"/>
            </a:pPr>
            <a:r>
              <a:rPr lang="vi-VN" altLang="zh-TW" b="1">
                <a:solidFill>
                  <a:srgbClr val="000000"/>
                </a:solidFill>
                <a:latin typeface="Times New Roman" panose="02020603050405020304" pitchFamily="18" charset="0"/>
                <a:cs typeface="Times New Roman" panose="02020603050405020304" pitchFamily="18" charset="0"/>
              </a:rPr>
              <a:t>Yêu cầu về Thiết bị và Phương tiện sản xuất</a:t>
            </a:r>
            <a:endParaRPr lang="vi-VN" altLang="zh-TW">
              <a:solidFill>
                <a:srgbClr val="000000"/>
              </a:solidFill>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vi-VN" altLang="zh-TW" b="1">
                <a:solidFill>
                  <a:srgbClr val="000000"/>
                </a:solidFill>
                <a:latin typeface="Times New Roman" panose="02020603050405020304" pitchFamily="18" charset="0"/>
                <a:cs typeface="Times New Roman" panose="02020603050405020304" pitchFamily="18" charset="0"/>
              </a:rPr>
              <a:t>Lựa chọn thiết bị: </a:t>
            </a:r>
            <a:r>
              <a:rPr lang="vi-VN" altLang="zh-TW">
                <a:solidFill>
                  <a:srgbClr val="000000"/>
                </a:solidFill>
                <a:latin typeface="Times New Roman" panose="02020603050405020304" pitchFamily="18" charset="0"/>
                <a:cs typeface="Times New Roman" panose="02020603050405020304" pitchFamily="18" charset="0"/>
              </a:rPr>
              <a:t>Phải ưu tiên các thiết bị giảm thiểu nguy cơ sự cố, ô nhiễm và đảm bảo an toàn cháy nổ.</a:t>
            </a:r>
          </a:p>
          <a:p>
            <a:pPr marL="742950" lvl="1" indent="-285750">
              <a:buFont typeface="Arial" panose="020B0604020202020204" pitchFamily="34" charset="0"/>
              <a:buChar char="•"/>
            </a:pPr>
            <a:r>
              <a:rPr lang="vi-VN" altLang="zh-TW" b="1">
                <a:solidFill>
                  <a:srgbClr val="000000"/>
                </a:solidFill>
                <a:latin typeface="Times New Roman" panose="02020603050405020304" pitchFamily="18" charset="0"/>
                <a:cs typeface="Times New Roman" panose="02020603050405020304" pitchFamily="18" charset="0"/>
              </a:rPr>
              <a:t>Kiểm định &amp; Hiệu chuẩn: </a:t>
            </a:r>
            <a:r>
              <a:rPr lang="vi-VN" altLang="zh-TW">
                <a:solidFill>
                  <a:srgbClr val="000000"/>
                </a:solidFill>
                <a:latin typeface="Times New Roman" panose="02020603050405020304" pitchFamily="18" charset="0"/>
                <a:cs typeface="Times New Roman" panose="02020603050405020304" pitchFamily="18" charset="0"/>
              </a:rPr>
              <a:t>Các máy móc có yêu cầu nghiêm ngặt về an toàn lao động và thiết bị đo lường phải được kiểm định, hiệu chuẩn và bảo dưỡng định kỳ theo quy định.</a:t>
            </a:r>
          </a:p>
          <a:p>
            <a:pPr>
              <a:buFont typeface="Arial" panose="020B0604020202020204" pitchFamily="34" charset="0"/>
              <a:buChar char="•"/>
            </a:pPr>
            <a:r>
              <a:rPr lang="vi-VN" altLang="zh-TW" b="1">
                <a:solidFill>
                  <a:srgbClr val="000000"/>
                </a:solidFill>
                <a:latin typeface="Times New Roman" panose="02020603050405020304" pitchFamily="18" charset="0"/>
                <a:cs typeface="Times New Roman" panose="02020603050405020304" pitchFamily="18" charset="0"/>
              </a:rPr>
              <a:t>Yêu cầu về bao bì và thiết bị chứa:</a:t>
            </a:r>
            <a:endParaRPr lang="vi-VN" altLang="zh-TW">
              <a:solidFill>
                <a:srgbClr val="000000"/>
              </a:solidFill>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vi-VN" altLang="zh-TW" b="1">
                <a:solidFill>
                  <a:srgbClr val="000000"/>
                </a:solidFill>
                <a:latin typeface="Times New Roman" panose="02020603050405020304" pitchFamily="18" charset="0"/>
                <a:cs typeface="Times New Roman" panose="02020603050405020304" pitchFamily="18" charset="0"/>
              </a:rPr>
              <a:t>Đặc tính: </a:t>
            </a:r>
            <a:r>
              <a:rPr lang="vi-VN" altLang="zh-TW">
                <a:solidFill>
                  <a:srgbClr val="000000"/>
                </a:solidFill>
                <a:latin typeface="Times New Roman" panose="02020603050405020304" pitchFamily="18" charset="0"/>
                <a:cs typeface="Times New Roman" panose="02020603050405020304" pitchFamily="18" charset="0"/>
              </a:rPr>
              <a:t>Phải kín, bền, không rò rỉ và chịu được tác động lý hóa của hóa chất cũng như thời tiết.</a:t>
            </a:r>
          </a:p>
          <a:p>
            <a:pPr marL="742950" lvl="1" indent="-285750">
              <a:buFont typeface="Arial" panose="020B0604020202020204" pitchFamily="34" charset="0"/>
              <a:buChar char="•"/>
            </a:pPr>
            <a:r>
              <a:rPr lang="vi-VN" altLang="zh-TW" b="1">
                <a:solidFill>
                  <a:srgbClr val="000000"/>
                </a:solidFill>
                <a:latin typeface="Times New Roman" panose="02020603050405020304" pitchFamily="18" charset="0"/>
                <a:cs typeface="Times New Roman" panose="02020603050405020304" pitchFamily="18" charset="0"/>
              </a:rPr>
              <a:t>Quản lý bao bì cũ:</a:t>
            </a:r>
            <a:r>
              <a:rPr lang="vi-VN" altLang="zh-TW">
                <a:solidFill>
                  <a:srgbClr val="000000"/>
                </a:solidFill>
                <a:latin typeface="Times New Roman" panose="02020603050405020304" pitchFamily="18" charset="0"/>
                <a:cs typeface="Times New Roman" panose="02020603050405020304" pitchFamily="18" charset="0"/>
              </a:rPr>
              <a:t> * Bao bì đã qua sử dụng phải được bảo </a:t>
            </a:r>
            <a:r>
              <a:rPr lang="vi-VN" altLang="zh-TW">
                <a:solidFill>
                  <a:srgbClr val="000000"/>
                </a:solidFill>
                <a:latin typeface="Times New Roman" panose="02020603050405020304" pitchFamily="18" charset="0"/>
                <a:cs typeface="Times New Roman" panose="02020603050405020304" pitchFamily="18" charset="0"/>
              </a:rPr>
              <a:t>quản </a:t>
            </a:r>
            <a:r>
              <a:rPr lang="vi-VN" altLang="zh-TW" smtClean="0">
                <a:solidFill>
                  <a:srgbClr val="000000"/>
                </a:solidFill>
                <a:latin typeface="Times New Roman" panose="02020603050405020304" pitchFamily="18" charset="0"/>
                <a:cs typeface="Times New Roman" panose="02020603050405020304" pitchFamily="18" charset="0"/>
              </a:rPr>
              <a:t>riêng.</a:t>
            </a:r>
          </a:p>
          <a:p>
            <a:pPr marL="1143000" lvl="2" indent="-228600">
              <a:buFont typeface="Arial" panose="020B0604020202020204" pitchFamily="34" charset="0"/>
              <a:buChar char="•"/>
            </a:pPr>
            <a:r>
              <a:rPr lang="vi-VN" altLang="zh-TW">
                <a:solidFill>
                  <a:srgbClr val="000000"/>
                </a:solidFill>
                <a:latin typeface="Times New Roman" panose="02020603050405020304" pitchFamily="18" charset="0"/>
                <a:cs typeface="Times New Roman" panose="02020603050405020304" pitchFamily="18" charset="0"/>
              </a:rPr>
              <a:t>Phải kiểm tra và làm sạch tuyệt đối bao bì cũ trước khi nạp hóa chất mới để tránh phản ứng hóa học gây cháy nổ.</a:t>
            </a:r>
          </a:p>
          <a:p>
            <a:pPr marL="1143000" lvl="2" indent="-228600">
              <a:buFont typeface="Arial" panose="020B0604020202020204" pitchFamily="34" charset="0"/>
              <a:buChar char="•"/>
            </a:pPr>
            <a:r>
              <a:rPr lang="vi-VN" altLang="zh-TW" smtClean="0">
                <a:solidFill>
                  <a:srgbClr val="000000"/>
                </a:solidFill>
                <a:latin typeface="Times New Roman" panose="02020603050405020304" pitchFamily="18" charset="0"/>
                <a:cs typeface="Times New Roman" panose="02020603050405020304" pitchFamily="18" charset="0"/>
              </a:rPr>
              <a:t>Bao </a:t>
            </a:r>
            <a:r>
              <a:rPr lang="vi-VN" altLang="zh-TW">
                <a:solidFill>
                  <a:srgbClr val="000000"/>
                </a:solidFill>
                <a:latin typeface="Times New Roman" panose="02020603050405020304" pitchFamily="18" charset="0"/>
                <a:cs typeface="Times New Roman" panose="02020603050405020304" pitchFamily="18" charset="0"/>
              </a:rPr>
              <a:t>bì không tái sử dụng phải được xử lý như chất thải theo quy định môi trường.</a:t>
            </a:r>
          </a:p>
          <a:p>
            <a:pPr>
              <a:buFont typeface="Arial" panose="020B0604020202020204" pitchFamily="34" charset="0"/>
              <a:buChar char="•"/>
            </a:pPr>
            <a:r>
              <a:rPr lang="vi-VN" altLang="zh-TW" b="1">
                <a:solidFill>
                  <a:srgbClr val="000000"/>
                </a:solidFill>
                <a:latin typeface="Times New Roman" panose="02020603050405020304" pitchFamily="18" charset="0"/>
                <a:cs typeface="Times New Roman" panose="02020603050405020304" pitchFamily="18" charset="0"/>
              </a:rPr>
              <a:t>Ghi nhãn: </a:t>
            </a:r>
            <a:r>
              <a:rPr lang="vi-VN" altLang="zh-TW">
                <a:solidFill>
                  <a:srgbClr val="000000"/>
                </a:solidFill>
                <a:latin typeface="Times New Roman" panose="02020603050405020304" pitchFamily="18" charset="0"/>
                <a:cs typeface="Times New Roman" panose="02020603050405020304" pitchFamily="18" charset="0"/>
              </a:rPr>
              <a:t>Phải có nhãn đầy đủ, rõ ràng, dễ đọc và có độ bền cao, không bị tẩy xóa bởi tác động của hóa chất hay vận chuyển.</a:t>
            </a:r>
          </a:p>
          <a:p>
            <a:pPr>
              <a:buFont typeface="Arial" panose="020B0604020202020204" pitchFamily="34" charset="0"/>
              <a:buChar char="•"/>
            </a:pPr>
            <a:r>
              <a:rPr lang="vi-VN" altLang="zh-TW" b="1">
                <a:solidFill>
                  <a:srgbClr val="000000"/>
                </a:solidFill>
                <a:latin typeface="Times New Roman" panose="02020603050405020304" pitchFamily="18" charset="0"/>
                <a:cs typeface="Times New Roman" panose="02020603050405020304" pitchFamily="18" charset="0"/>
              </a:rPr>
              <a:t>Yêu cầu về trang thiết bị An toàn và Bảo hộ</a:t>
            </a:r>
            <a:endParaRPr lang="vi-VN" altLang="zh-TW">
              <a:solidFill>
                <a:srgbClr val="000000"/>
              </a:solidFill>
              <a:latin typeface="Times New Roman" panose="02020603050405020304" pitchFamily="18" charset="0"/>
              <a:cs typeface="Times New Roman" panose="02020603050405020304" pitchFamily="18" charset="0"/>
            </a:endParaRPr>
          </a:p>
          <a:p>
            <a:pPr marL="742950" lvl="1" indent="-285750">
              <a:buFont typeface="Arial" panose="020B0604020202020204" pitchFamily="34" charset="0"/>
              <a:buChar char="•"/>
            </a:pPr>
            <a:r>
              <a:rPr lang="vi-VN" altLang="zh-TW" b="1">
                <a:solidFill>
                  <a:srgbClr val="000000"/>
                </a:solidFill>
                <a:latin typeface="Times New Roman" panose="02020603050405020304" pitchFamily="18" charset="0"/>
                <a:cs typeface="Times New Roman" panose="02020603050405020304" pitchFamily="18" charset="0"/>
              </a:rPr>
              <a:t>Hệ thống PCCC: </a:t>
            </a:r>
            <a:r>
              <a:rPr lang="vi-VN" altLang="zh-TW">
                <a:solidFill>
                  <a:srgbClr val="000000"/>
                </a:solidFill>
                <a:latin typeface="Times New Roman" panose="02020603050405020304" pitchFamily="18" charset="0"/>
                <a:cs typeface="Times New Roman" panose="02020603050405020304" pitchFamily="18" charset="0"/>
              </a:rPr>
              <a:t>Tuân thủ tuyệt đối quy định pháp luật về phòng cháy và chữa cháy.</a:t>
            </a:r>
          </a:p>
          <a:p>
            <a:pPr marL="742950" lvl="1" indent="-285750">
              <a:buFont typeface="Arial" panose="020B0604020202020204" pitchFamily="34" charset="0"/>
              <a:buChar char="•"/>
            </a:pPr>
            <a:r>
              <a:rPr lang="vi-VN" altLang="zh-TW" b="1">
                <a:solidFill>
                  <a:srgbClr val="000000"/>
                </a:solidFill>
                <a:latin typeface="Times New Roman" panose="02020603050405020304" pitchFamily="18" charset="0"/>
                <a:cs typeface="Times New Roman" panose="02020603050405020304" pitchFamily="18" charset="0"/>
              </a:rPr>
              <a:t>Trang thiết bị ứng phó sự cố: </a:t>
            </a:r>
            <a:r>
              <a:rPr lang="vi-VN" altLang="zh-TW">
                <a:solidFill>
                  <a:srgbClr val="000000"/>
                </a:solidFill>
                <a:latin typeface="Times New Roman" panose="02020603050405020304" pitchFamily="18" charset="0"/>
                <a:cs typeface="Times New Roman" panose="02020603050405020304" pitchFamily="18" charset="0"/>
              </a:rPr>
              <a:t>Phải trang bị đúng và đủ theo danh mục đã cam kết trong Kế hoạch hoặc Biện pháp phòng ngừa sự cố tại cơ sở.</a:t>
            </a:r>
          </a:p>
          <a:p>
            <a:pPr marL="742950" lvl="1" indent="-285750">
              <a:buFont typeface="Arial" panose="020B0604020202020204" pitchFamily="34" charset="0"/>
              <a:buChar char="•"/>
            </a:pPr>
            <a:r>
              <a:rPr lang="vi-VN" altLang="zh-TW" b="1">
                <a:solidFill>
                  <a:srgbClr val="000000"/>
                </a:solidFill>
                <a:latin typeface="Times New Roman" panose="02020603050405020304" pitchFamily="18" charset="0"/>
                <a:cs typeface="Times New Roman" panose="02020603050405020304" pitchFamily="18" charset="0"/>
              </a:rPr>
              <a:t>Phương tiện bảo hộ cá nhân (PPE): </a:t>
            </a:r>
            <a:r>
              <a:rPr lang="vi-VN" altLang="zh-TW">
                <a:solidFill>
                  <a:srgbClr val="000000"/>
                </a:solidFill>
                <a:latin typeface="Times New Roman" panose="02020603050405020304" pitchFamily="18" charset="0"/>
                <a:cs typeface="Times New Roman" panose="02020603050405020304" pitchFamily="18" charset="0"/>
              </a:rPr>
              <a:t>Đảm bảo đúng chủng loại, chất lượng và số lượng phù hợp với đặc tính nguy hiểm của loại hóa chất đang xử lý.</a:t>
            </a:r>
            <a:endParaRPr lang="vi-VN" altLang="zh-TW" b="0" i="0" u="none" strike="noStrike">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7621117"/>
      </p:ext>
    </p:extLst>
  </p:cSld>
  <p:clrMapOvr>
    <a:masterClrMapping/>
  </p:clrMapOvr>
  <p:transition spd="slow" advTm="3000">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5862" y="696649"/>
            <a:ext cx="9938657" cy="400110"/>
          </a:xfrm>
          <a:prstGeom prst="rect">
            <a:avLst/>
          </a:prstGeom>
        </p:spPr>
        <p:txBody>
          <a:bodyPr wrap="square">
            <a:spAutoFit/>
          </a:bodyPr>
          <a:lstStyle/>
          <a:p>
            <a:r>
              <a:rPr lang="vi-VN" altLang="zh-TW" sz="2000" b="1">
                <a:solidFill>
                  <a:srgbClr val="1E1666"/>
                </a:solidFill>
                <a:latin typeface="Times New Roman" panose="02020603050405020304" pitchFamily="18" charset="0"/>
                <a:cs typeface="Times New Roman" panose="02020603050405020304" pitchFamily="18" charset="0"/>
              </a:rPr>
              <a:t>2. Yêu cầu chuyên môn của người phụ trách về hóa chất của doanh nghiệp</a:t>
            </a:r>
            <a:endParaRPr lang="vi-VN" altLang="zh-TW" sz="2000" b="1" i="0">
              <a:solidFill>
                <a:srgbClr val="1E1666"/>
              </a:solidFill>
              <a:effectLst/>
              <a:latin typeface="Times New Roman" panose="02020603050405020304" pitchFamily="18" charset="0"/>
              <a:cs typeface="Times New Roman" panose="02020603050405020304" pitchFamily="18" charset="0"/>
            </a:endParaRPr>
          </a:p>
        </p:txBody>
      </p:sp>
      <p:sp>
        <p:nvSpPr>
          <p:cNvPr id="5" name="Rectangle 4"/>
          <p:cNvSpPr/>
          <p:nvPr/>
        </p:nvSpPr>
        <p:spPr>
          <a:xfrm>
            <a:off x="0" y="193225"/>
            <a:ext cx="12182847" cy="400110"/>
          </a:xfrm>
          <a:prstGeom prst="rect">
            <a:avLst/>
          </a:prstGeom>
          <a:solidFill>
            <a:schemeClr val="accent6">
              <a:lumMod val="50000"/>
            </a:schemeClr>
          </a:solidFill>
          <a:ln>
            <a:noFill/>
          </a:ln>
        </p:spPr>
        <p:txBody>
          <a:bodyPr wrap="square">
            <a:spAutoFit/>
          </a:bodyPr>
          <a:lstStyle/>
          <a:p>
            <a:pPr algn="ctr"/>
            <a:r>
              <a:rPr lang="en-US" altLang="zh-TW" sz="2000" b="1" smtClean="0">
                <a:solidFill>
                  <a:schemeClr val="bg1"/>
                </a:solidFill>
                <a:latin typeface="Times New Roman" panose="02020603050405020304" pitchFamily="18" charset="0"/>
                <a:cs typeface="Times New Roman" panose="02020603050405020304" pitchFamily="18" charset="0"/>
              </a:rPr>
              <a:t>13. </a:t>
            </a:r>
            <a:r>
              <a:rPr lang="vi-VN" altLang="zh-TW" sz="2000" b="1"/>
              <a:t> </a:t>
            </a:r>
            <a:r>
              <a:rPr lang="en-US" altLang="zh-TW" sz="2000" b="1">
                <a:solidFill>
                  <a:schemeClr val="bg1"/>
                </a:solidFill>
                <a:latin typeface="Times New Roman" panose="02020603050405020304" pitchFamily="18" charset="0"/>
                <a:cs typeface="Times New Roman" panose="02020603050405020304" pitchFamily="18" charset="0"/>
              </a:rPr>
              <a:t>YÊU CẦU VỀ AN TOÀN, AN NINH TRONG HOẠT ĐỘNG HÓA CHẤT</a:t>
            </a:r>
          </a:p>
        </p:txBody>
      </p:sp>
      <p:sp>
        <p:nvSpPr>
          <p:cNvPr id="6" name="Rectangle 5"/>
          <p:cNvSpPr/>
          <p:nvPr/>
        </p:nvSpPr>
        <p:spPr>
          <a:xfrm>
            <a:off x="475862" y="1185189"/>
            <a:ext cx="11056774" cy="1938992"/>
          </a:xfrm>
          <a:prstGeom prst="rect">
            <a:avLst/>
          </a:prstGeom>
          <a:solidFill>
            <a:schemeClr val="accent5">
              <a:lumMod val="40000"/>
              <a:lumOff val="60000"/>
            </a:schemeClr>
          </a:solidFill>
        </p:spPr>
        <p:txBody>
          <a:bodyPr wrap="square">
            <a:spAutoFit/>
          </a:bodyPr>
          <a:lstStyle/>
          <a:p>
            <a:pPr algn="r"/>
            <a:r>
              <a:rPr lang="vi-VN" altLang="zh-TW" sz="2400" i="1">
                <a:solidFill>
                  <a:srgbClr val="000000"/>
                </a:solidFill>
                <a:latin typeface="Times New Roman" panose="02020603050405020304" pitchFamily="18" charset="0"/>
                <a:cs typeface="Times New Roman" panose="02020603050405020304" pitchFamily="18" charset="0"/>
              </a:rPr>
              <a:t>(Theo Điều 33 Luật Hóa chất, Điều 27 Nghị định 25/2026/NĐ-CP)</a:t>
            </a:r>
            <a:endParaRPr lang="vi-VN" altLang="zh-TW" sz="2400">
              <a:solidFill>
                <a:srgbClr val="000000"/>
              </a:solidFill>
              <a:latin typeface="Times New Roman" panose="02020603050405020304" pitchFamily="18" charset="0"/>
              <a:cs typeface="Times New Roman" panose="02020603050405020304" pitchFamily="18" charset="0"/>
            </a:endParaRPr>
          </a:p>
          <a:p>
            <a:r>
              <a:rPr lang="vi-VN" altLang="zh-TW" sz="2400" i="1">
                <a:solidFill>
                  <a:srgbClr val="000000"/>
                </a:solidFill>
                <a:latin typeface="Times New Roman" panose="02020603050405020304" pitchFamily="18" charset="0"/>
                <a:cs typeface="Times New Roman" panose="02020603050405020304" pitchFamily="18" charset="0"/>
              </a:rPr>
              <a:t>“2. Tổ chức, cá nhân kinh doanh hóa chất, tồn trữ hóa chất, sử dụng hóa chất, xử lý chất thải hóa chất, tiêu hủy hóa chất, thải bỏ hóa chất phải có người chịu trách nhiệm chuyên môn về an toàn hóa chất có trình độ trung cấp trở lên ngành đào tạo về hóa học thuộc Danh mục quy định tại Phụ lục III ban hành kèm theo Nghị định này”</a:t>
            </a:r>
            <a:endParaRPr lang="vi-VN" altLang="zh-TW" sz="2400" b="0" i="0">
              <a:solidFill>
                <a:srgbClr val="000000"/>
              </a:solidFill>
              <a:effectLst/>
              <a:latin typeface="Times New Roman" panose="02020603050405020304" pitchFamily="18" charset="0"/>
              <a:cs typeface="Times New Roman" panose="02020603050405020304" pitchFamily="18" charset="0"/>
            </a:endParaRPr>
          </a:p>
        </p:txBody>
      </p:sp>
      <p:sp>
        <p:nvSpPr>
          <p:cNvPr id="7" name="Rectangle 6"/>
          <p:cNvSpPr/>
          <p:nvPr/>
        </p:nvSpPr>
        <p:spPr>
          <a:xfrm>
            <a:off x="475862" y="3301042"/>
            <a:ext cx="5059398" cy="400110"/>
          </a:xfrm>
          <a:prstGeom prst="rect">
            <a:avLst/>
          </a:prstGeom>
        </p:spPr>
        <p:txBody>
          <a:bodyPr wrap="none">
            <a:spAutoFit/>
          </a:bodyPr>
          <a:lstStyle/>
          <a:p>
            <a:r>
              <a:rPr lang="en-US" altLang="zh-TW" sz="2000" b="1">
                <a:solidFill>
                  <a:srgbClr val="1E1666"/>
                </a:solidFill>
                <a:latin typeface="Times New Roman" panose="02020603050405020304" pitchFamily="18" charset="0"/>
                <a:cs typeface="Times New Roman" panose="02020603050405020304" pitchFamily="18" charset="0"/>
              </a:rPr>
              <a:t>3. Yêu cầu về thiết lập khoảng cách an toàn</a:t>
            </a:r>
            <a:endParaRPr lang="en-US" altLang="zh-TW" sz="2000" b="1" i="0">
              <a:solidFill>
                <a:srgbClr val="1E1666"/>
              </a:solidFill>
              <a:effectLst/>
              <a:latin typeface="Times New Roman" panose="02020603050405020304" pitchFamily="18" charset="0"/>
              <a:cs typeface="Times New Roman" panose="02020603050405020304" pitchFamily="18" charset="0"/>
            </a:endParaRPr>
          </a:p>
        </p:txBody>
      </p:sp>
      <p:sp>
        <p:nvSpPr>
          <p:cNvPr id="8" name="Rectangle 7"/>
          <p:cNvSpPr/>
          <p:nvPr/>
        </p:nvSpPr>
        <p:spPr>
          <a:xfrm>
            <a:off x="475861" y="3847235"/>
            <a:ext cx="11056775" cy="2246769"/>
          </a:xfrm>
          <a:prstGeom prst="rect">
            <a:avLst/>
          </a:prstGeom>
          <a:solidFill>
            <a:schemeClr val="accent4">
              <a:lumMod val="20000"/>
              <a:lumOff val="80000"/>
            </a:schemeClr>
          </a:solidFill>
        </p:spPr>
        <p:txBody>
          <a:bodyPr wrap="square">
            <a:spAutoFit/>
          </a:bodyPr>
          <a:lstStyle/>
          <a:p>
            <a:pPr algn="r"/>
            <a:r>
              <a:rPr lang="vi-VN" altLang="zh-TW" sz="2000" i="1">
                <a:solidFill>
                  <a:srgbClr val="000000"/>
                </a:solidFill>
                <a:latin typeface="Times New Roman" panose="02020603050405020304" pitchFamily="18" charset="0"/>
                <a:cs typeface="Times New Roman" panose="02020603050405020304" pitchFamily="18" charset="0"/>
              </a:rPr>
              <a:t>(Theo Điều 35 Luật Hóa Chất 2025, Điều 28 Nghị định 25/2026/NĐ-CP)</a:t>
            </a:r>
            <a:endParaRPr lang="vi-VN" altLang="zh-TW" sz="2000">
              <a:solidFill>
                <a:srgbClr val="000000"/>
              </a:solidFill>
              <a:latin typeface="Times New Roman" panose="02020603050405020304" pitchFamily="18" charset="0"/>
              <a:cs typeface="Times New Roman" panose="02020603050405020304" pitchFamily="18" charset="0"/>
            </a:endParaRPr>
          </a:p>
          <a:p>
            <a:r>
              <a:rPr lang="vi-VN" altLang="zh-TW" sz="2000" b="1">
                <a:solidFill>
                  <a:srgbClr val="000000"/>
                </a:solidFill>
                <a:latin typeface="Times New Roman" panose="02020603050405020304" pitchFamily="18" charset="0"/>
                <a:cs typeface="Times New Roman" panose="02020603050405020304" pitchFamily="18" charset="0"/>
              </a:rPr>
              <a:t>Định nghĩa:</a:t>
            </a:r>
            <a:r>
              <a:rPr lang="vi-VN" altLang="zh-TW" sz="2000">
                <a:solidFill>
                  <a:srgbClr val="000000"/>
                </a:solidFill>
                <a:latin typeface="Times New Roman" panose="02020603050405020304" pitchFamily="18" charset="0"/>
                <a:cs typeface="Times New Roman" panose="02020603050405020304" pitchFamily="18" charset="0"/>
              </a:rPr>
              <a:t> là khoảng cách từ công trình hóa chất đến các khu vực nhạy cảm (khu dân cư, công trình công cộng, di tích, nguồn nước sinh hoạt…) nhằm hạn chế tác động tiêu cực</a:t>
            </a:r>
          </a:p>
          <a:p>
            <a:r>
              <a:rPr lang="vi-VN" altLang="zh-TW" sz="2000" b="1">
                <a:solidFill>
                  <a:srgbClr val="000000"/>
                </a:solidFill>
                <a:latin typeface="Times New Roman" panose="02020603050405020304" pitchFamily="18" charset="0"/>
                <a:cs typeface="Times New Roman" panose="02020603050405020304" pitchFamily="18" charset="0"/>
              </a:rPr>
              <a:t>Cấm xây dựng:</a:t>
            </a:r>
            <a:r>
              <a:rPr lang="vi-VN" altLang="zh-TW" sz="2000">
                <a:solidFill>
                  <a:srgbClr val="000000"/>
                </a:solidFill>
                <a:latin typeface="Times New Roman" panose="02020603050405020304" pitchFamily="18" charset="0"/>
                <a:cs typeface="Times New Roman" panose="02020603050405020304" pitchFamily="18" charset="0"/>
              </a:rPr>
              <a:t> Nghiêm cấm xây dựng nhà máy trong phạm vi khoảng cách an toàn đã quy định (trừ các công trình chuyên dụng theo quy định của Chính phủ)</a:t>
            </a:r>
          </a:p>
          <a:p>
            <a:r>
              <a:rPr lang="vi-VN" altLang="zh-TW" sz="2000" b="1">
                <a:solidFill>
                  <a:srgbClr val="000000"/>
                </a:solidFill>
                <a:latin typeface="Times New Roman" panose="02020603050405020304" pitchFamily="18" charset="0"/>
                <a:cs typeface="Times New Roman" panose="02020603050405020304" pitchFamily="18" charset="0"/>
              </a:rPr>
              <a:t>Lộ trình khắc phục:</a:t>
            </a:r>
            <a:r>
              <a:rPr lang="vi-VN" altLang="zh-TW" sz="2000">
                <a:solidFill>
                  <a:srgbClr val="000000"/>
                </a:solidFill>
                <a:latin typeface="Times New Roman" panose="02020603050405020304" pitchFamily="18" charset="0"/>
                <a:cs typeface="Times New Roman" panose="02020603050405020304" pitchFamily="18" charset="0"/>
              </a:rPr>
              <a:t> Đối với các công trình hóa chất đã hoạt động nhưng không đáp ứng khoảng cách an toàn trước khi quy chuẩn kỹ thuật có hiệu lực, UBND cấp tỉnh sẽ ban hành lộ trình thực hiện cụ thể</a:t>
            </a:r>
            <a:endParaRPr lang="vi-VN" altLang="zh-TW" sz="2000" b="0" i="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217042"/>
      </p:ext>
    </p:extLst>
  </p:cSld>
  <p:clrMapOvr>
    <a:masterClrMapping/>
  </p:clrMapOvr>
  <p:transition spd="slow" advTm="3000">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93225"/>
            <a:ext cx="12182847" cy="461665"/>
          </a:xfrm>
          <a:prstGeom prst="rect">
            <a:avLst/>
          </a:prstGeom>
          <a:solidFill>
            <a:schemeClr val="accent6">
              <a:lumMod val="50000"/>
            </a:schemeClr>
          </a:solidFill>
          <a:ln>
            <a:noFill/>
          </a:ln>
        </p:spPr>
        <p:txBody>
          <a:bodyPr wrap="square">
            <a:spAutoFit/>
          </a:bodyPr>
          <a:lstStyle/>
          <a:p>
            <a:pPr algn="ctr"/>
            <a:r>
              <a:rPr lang="en-US" altLang="zh-TW" sz="2400" b="1" smtClean="0">
                <a:solidFill>
                  <a:schemeClr val="bg1"/>
                </a:solidFill>
                <a:latin typeface="Times New Roman" panose="02020603050405020304" pitchFamily="18" charset="0"/>
                <a:cs typeface="Times New Roman" panose="02020603050405020304" pitchFamily="18" charset="0"/>
              </a:rPr>
              <a:t>14. </a:t>
            </a:r>
            <a:r>
              <a:rPr lang="vi-VN" altLang="zh-TW" sz="2400" b="1">
                <a:solidFill>
                  <a:schemeClr val="bg1"/>
                </a:solidFill>
                <a:latin typeface="Times New Roman" panose="02020603050405020304" pitchFamily="18" charset="0"/>
                <a:cs typeface="Times New Roman" panose="02020603050405020304" pitchFamily="18" charset="0"/>
              </a:rPr>
              <a:t> </a:t>
            </a:r>
            <a:r>
              <a:rPr lang="en-US" altLang="zh-TW" sz="2400" b="1">
                <a:solidFill>
                  <a:schemeClr val="bg1"/>
                </a:solidFill>
                <a:latin typeface="Times New Roman" panose="02020603050405020304" pitchFamily="18" charset="0"/>
                <a:cs typeface="Times New Roman" panose="02020603050405020304" pitchFamily="18" charset="0"/>
              </a:rPr>
              <a:t>QUY ĐỊNH CHUYỂN TIẾP</a:t>
            </a:r>
          </a:p>
        </p:txBody>
      </p:sp>
      <p:sp>
        <p:nvSpPr>
          <p:cNvPr id="6" name="Rectangle 5"/>
          <p:cNvSpPr/>
          <p:nvPr/>
        </p:nvSpPr>
        <p:spPr>
          <a:xfrm>
            <a:off x="539709" y="906817"/>
            <a:ext cx="10954139" cy="2862322"/>
          </a:xfrm>
          <a:prstGeom prst="rect">
            <a:avLst/>
          </a:prstGeom>
          <a:solidFill>
            <a:schemeClr val="accent6">
              <a:lumMod val="20000"/>
              <a:lumOff val="80000"/>
            </a:schemeClr>
          </a:solidFill>
        </p:spPr>
        <p:txBody>
          <a:bodyPr wrap="square">
            <a:spAutoFit/>
          </a:bodyPr>
          <a:lstStyle/>
          <a:p>
            <a:pPr algn="r"/>
            <a:r>
              <a:rPr lang="vi-VN" altLang="zh-TW" sz="1600" i="1">
                <a:solidFill>
                  <a:srgbClr val="000000"/>
                </a:solidFill>
                <a:latin typeface="Times New Roman" panose="02020603050405020304" pitchFamily="18" charset="0"/>
                <a:cs typeface="Times New Roman" panose="02020603050405020304" pitchFamily="18" charset="0"/>
              </a:rPr>
              <a:t>(Theo Điều 48 Luật Hóa chất 2025, Điều 30 Nghị định</a:t>
            </a:r>
            <a:r>
              <a:rPr lang="vi-VN" altLang="zh-TW" sz="1600">
                <a:solidFill>
                  <a:srgbClr val="000000"/>
                </a:solidFill>
                <a:latin typeface="Times New Roman" panose="02020603050405020304" pitchFamily="18" charset="0"/>
                <a:cs typeface="Times New Roman" panose="02020603050405020304" pitchFamily="18" charset="0"/>
              </a:rPr>
              <a:t> </a:t>
            </a:r>
            <a:r>
              <a:rPr lang="vi-VN" altLang="zh-TW" sz="1600" i="1">
                <a:solidFill>
                  <a:srgbClr val="000000"/>
                </a:solidFill>
                <a:latin typeface="Times New Roman" panose="02020603050405020304" pitchFamily="18" charset="0"/>
                <a:cs typeface="Times New Roman" panose="02020603050405020304" pitchFamily="18" charset="0"/>
              </a:rPr>
              <a:t>26/2026/NĐ-CP)</a:t>
            </a:r>
            <a:endParaRPr lang="vi-VN" altLang="zh-TW" sz="1600">
              <a:solidFill>
                <a:srgbClr val="000000"/>
              </a:solidFill>
              <a:latin typeface="Times New Roman" panose="02020603050405020304" pitchFamily="18" charset="0"/>
              <a:cs typeface="Times New Roman" panose="02020603050405020304" pitchFamily="18" charset="0"/>
            </a:endParaRPr>
          </a:p>
          <a:p>
            <a:r>
              <a:rPr lang="vi-VN" altLang="zh-TW" sz="1600" b="1">
                <a:solidFill>
                  <a:srgbClr val="000000"/>
                </a:solidFill>
                <a:latin typeface="Times New Roman" panose="02020603050405020304" pitchFamily="18" charset="0"/>
                <a:cs typeface="Times New Roman" panose="02020603050405020304" pitchFamily="18" charset="0"/>
              </a:rPr>
              <a:t>Hiệu lực của các Giấy phép/Giấy chứng nhận được cấp trước đây:</a:t>
            </a:r>
            <a:endParaRPr lang="vi-VN" altLang="zh-TW" sz="1600">
              <a:solidFill>
                <a:srgbClr val="000000"/>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vi-VN" altLang="zh-TW" sz="1600" b="1">
                <a:solidFill>
                  <a:srgbClr val="000000"/>
                </a:solidFill>
                <a:latin typeface="Times New Roman" panose="02020603050405020304" pitchFamily="18" charset="0"/>
                <a:cs typeface="Times New Roman" panose="02020603050405020304" pitchFamily="18" charset="0"/>
              </a:rPr>
              <a:t>Nhóm Giấy phép (Hóa chất Bảng, Tiền chất, Hạn chế):</a:t>
            </a:r>
            <a:r>
              <a:rPr lang="vi-VN" altLang="zh-TW" sz="1600">
                <a:solidFill>
                  <a:srgbClr val="000000"/>
                </a:solidFill>
                <a:latin typeface="Times New Roman" panose="02020603050405020304" pitchFamily="18" charset="0"/>
                <a:cs typeface="Times New Roman" panose="02020603050405020304" pitchFamily="18" charset="0"/>
              </a:rPr>
              <a:t> được tiếp tục sử dụng cho đến khi hết thời hạn ghi trên giấy phép.</a:t>
            </a:r>
          </a:p>
          <a:p>
            <a:pPr>
              <a:buFont typeface="Arial" panose="020B0604020202020204" pitchFamily="34" charset="0"/>
              <a:buChar char="•"/>
            </a:pPr>
            <a:r>
              <a:rPr lang="vi-VN" altLang="zh-TW" sz="1600" b="1">
                <a:solidFill>
                  <a:srgbClr val="000000"/>
                </a:solidFill>
                <a:latin typeface="Times New Roman" panose="02020603050405020304" pitchFamily="18" charset="0"/>
                <a:cs typeface="Times New Roman" panose="02020603050405020304" pitchFamily="18" charset="0"/>
              </a:rPr>
              <a:t>Giấy chứng nhận đủ điều kiện sản xuất, kinh doanh hóa chất có điều kiện: </a:t>
            </a:r>
            <a:r>
              <a:rPr lang="vi-VN" altLang="zh-TW" sz="1600">
                <a:solidFill>
                  <a:srgbClr val="000000"/>
                </a:solidFill>
                <a:latin typeface="Times New Roman" panose="02020603050405020304" pitchFamily="18" charset="0"/>
                <a:cs typeface="Times New Roman" panose="02020603050405020304" pitchFamily="18" charset="0"/>
              </a:rPr>
              <a:t>tiếp tục hoạt động theo chứng nhận đã cấp đến hết ngày 2027.12.31.</a:t>
            </a:r>
          </a:p>
          <a:p>
            <a:r>
              <a:rPr lang="vi-VN" altLang="zh-TW" sz="1600" b="1">
                <a:solidFill>
                  <a:srgbClr val="000000"/>
                </a:solidFill>
                <a:latin typeface="Times New Roman" panose="02020603050405020304" pitchFamily="18" charset="0"/>
                <a:cs typeface="Times New Roman" panose="02020603050405020304" pitchFamily="18" charset="0"/>
              </a:rPr>
              <a:t>Lộ trình tuân thủ đối với danh mục hóa chất bổ sung mới:</a:t>
            </a:r>
            <a:endParaRPr lang="vi-VN" altLang="zh-TW" sz="1600">
              <a:solidFill>
                <a:srgbClr val="000000"/>
              </a:solidFill>
              <a:latin typeface="Times New Roman" panose="02020603050405020304" pitchFamily="18" charset="0"/>
              <a:cs typeface="Times New Roman" panose="02020603050405020304" pitchFamily="18" charset="0"/>
            </a:endParaRPr>
          </a:p>
          <a:p>
            <a:r>
              <a:rPr lang="vi-VN" altLang="zh-TW" sz="1600">
                <a:solidFill>
                  <a:srgbClr val="000000"/>
                </a:solidFill>
                <a:latin typeface="Times New Roman" panose="02020603050405020304" pitchFamily="18" charset="0"/>
                <a:cs typeface="Times New Roman" panose="02020603050405020304" pitchFamily="18" charset="0"/>
              </a:rPr>
              <a:t>Dành cho các hóa chất thuộc danh mục tại Nghị định 24/2026/NĐ-CP nhưng chưa nằm trong danh mục cũ (NĐ 113, NĐ 82, NĐ 33):</a:t>
            </a:r>
          </a:p>
          <a:p>
            <a:pPr>
              <a:buFont typeface="Arial" panose="020B0604020202020204" pitchFamily="34" charset="0"/>
              <a:buChar char="•"/>
            </a:pPr>
            <a:r>
              <a:rPr lang="vi-VN" altLang="zh-TW" sz="1600">
                <a:solidFill>
                  <a:srgbClr val="000000"/>
                </a:solidFill>
                <a:latin typeface="Times New Roman" panose="02020603050405020304" pitchFamily="18" charset="0"/>
                <a:cs typeface="Times New Roman" panose="02020603050405020304" pitchFamily="18" charset="0"/>
              </a:rPr>
              <a:t>Trường hợp xuất khẩu, nhập khẩu hóa chất cần kiểm soát đặc biệt: Được miễn xuất trình Giấy phép đến trước ngày 2026.12.31</a:t>
            </a:r>
          </a:p>
          <a:p>
            <a:pPr>
              <a:buFont typeface="Arial" panose="020B0604020202020204" pitchFamily="34" charset="0"/>
              <a:buChar char="•"/>
            </a:pPr>
            <a:r>
              <a:rPr lang="vi-VN" altLang="zh-TW" sz="1600">
                <a:solidFill>
                  <a:srgbClr val="000000"/>
                </a:solidFill>
                <a:latin typeface="Times New Roman" panose="02020603050405020304" pitchFamily="18" charset="0"/>
                <a:cs typeface="Times New Roman" panose="02020603050405020304" pitchFamily="18" charset="0"/>
              </a:rPr>
              <a:t>Về điều kiện hoạt động đối với hóa chất có điều kiện: doanh nghiệp phải hoàn thiện các điều kiện để đáp ứng đầy đủ quy định mới của Nghị định trước ngày 12.31</a:t>
            </a:r>
            <a:endParaRPr lang="vi-VN" altLang="zh-TW" sz="1600" b="0" i="0" u="none" strike="noStrike">
              <a:solidFill>
                <a:srgbClr val="000000"/>
              </a:solidFill>
              <a:effectLst/>
              <a:latin typeface="Times New Roman" panose="02020603050405020304" pitchFamily="18" charset="0"/>
              <a:cs typeface="Times New Roman" panose="02020603050405020304" pitchFamily="18" charset="0"/>
            </a:endParaRPr>
          </a:p>
        </p:txBody>
      </p:sp>
      <p:sp>
        <p:nvSpPr>
          <p:cNvPr id="8" name="Rectangle 7"/>
          <p:cNvSpPr/>
          <p:nvPr/>
        </p:nvSpPr>
        <p:spPr>
          <a:xfrm>
            <a:off x="539709" y="3955751"/>
            <a:ext cx="10954139" cy="2800767"/>
          </a:xfrm>
          <a:prstGeom prst="rect">
            <a:avLst/>
          </a:prstGeom>
          <a:solidFill>
            <a:schemeClr val="accent4">
              <a:lumMod val="20000"/>
              <a:lumOff val="80000"/>
            </a:schemeClr>
          </a:solidFill>
        </p:spPr>
        <p:txBody>
          <a:bodyPr wrap="square">
            <a:spAutoFit/>
          </a:bodyPr>
          <a:lstStyle/>
          <a:p>
            <a:r>
              <a:rPr lang="vi-VN" altLang="zh-TW" sz="1600" b="1">
                <a:solidFill>
                  <a:srgbClr val="000000"/>
                </a:solidFill>
                <a:latin typeface="Times New Roman" panose="02020603050405020304" pitchFamily="18" charset="0"/>
                <a:cs typeface="Times New Roman" panose="02020603050405020304" pitchFamily="18" charset="0"/>
              </a:rPr>
              <a:t>Cơ chế sử dụng giấy tờ thay thế để thông quan:</a:t>
            </a:r>
            <a:endParaRPr lang="vi-VN" altLang="zh-TW" sz="1600">
              <a:solidFill>
                <a:srgbClr val="000000"/>
              </a:solidFill>
              <a:latin typeface="Times New Roman" panose="02020603050405020304" pitchFamily="18" charset="0"/>
              <a:cs typeface="Times New Roman" panose="02020603050405020304" pitchFamily="18" charset="0"/>
            </a:endParaRPr>
          </a:p>
          <a:p>
            <a:pPr>
              <a:buFont typeface="Arial" panose="020B0604020202020204" pitchFamily="34" charset="0"/>
              <a:buChar char="•"/>
            </a:pPr>
            <a:r>
              <a:rPr lang="vi-VN" altLang="zh-TW" sz="1600">
                <a:solidFill>
                  <a:srgbClr val="000000"/>
                </a:solidFill>
                <a:latin typeface="Times New Roman" panose="02020603050405020304" pitchFamily="18" charset="0"/>
                <a:cs typeface="Times New Roman" panose="02020603050405020304" pitchFamily="18" charset="0"/>
              </a:rPr>
              <a:t>Đối với Tiền chất công nghiệp: Được dùng Giấy chứng nhận đủ điều kiện hiện có để thay thế đến hết ngày 2027.12.31</a:t>
            </a:r>
          </a:p>
          <a:p>
            <a:pPr>
              <a:buFont typeface="Arial" panose="020B0604020202020204" pitchFamily="34" charset="0"/>
              <a:buChar char="•"/>
            </a:pPr>
            <a:r>
              <a:rPr lang="vi-VN" altLang="zh-TW" sz="1600">
                <a:solidFill>
                  <a:srgbClr val="000000"/>
                </a:solidFill>
                <a:latin typeface="Times New Roman" panose="02020603050405020304" pitchFamily="18" charset="0"/>
                <a:cs typeface="Times New Roman" panose="02020603050405020304" pitchFamily="18" charset="0"/>
              </a:rPr>
              <a:t>Đối với Hóa chất Bảng/Hóa chất hạn chế: Được dùng Giấy phép sản xuất, kinh doanh hiện có để thay thế cho đến khi hết hiệu lực của giấy phép đó.</a:t>
            </a:r>
          </a:p>
          <a:p>
            <a:r>
              <a:rPr lang="vi-VN" altLang="zh-TW" sz="1600" b="1">
                <a:solidFill>
                  <a:srgbClr val="000000"/>
                </a:solidFill>
                <a:latin typeface="Times New Roman" panose="02020603050405020304" pitchFamily="18" charset="0"/>
                <a:cs typeface="Times New Roman" panose="02020603050405020304" pitchFamily="18" charset="0"/>
              </a:rPr>
              <a:t>Thời hạn thực hiện các nghĩa vụ công bố (Ưu tiên khẩn cấp): </a:t>
            </a:r>
            <a:r>
              <a:rPr lang="vi-VN" altLang="zh-TW" sz="1600">
                <a:solidFill>
                  <a:srgbClr val="000000"/>
                </a:solidFill>
                <a:latin typeface="Times New Roman" panose="02020603050405020304" pitchFamily="18" charset="0"/>
                <a:cs typeface="Times New Roman" panose="02020603050405020304" pitchFamily="18" charset="0"/>
              </a:rPr>
              <a:t>Doanh nghiệp bắt buộc phải hoàn tất các nghĩa vụ sau trước ngày 01/03/2026:</a:t>
            </a:r>
          </a:p>
          <a:p>
            <a:pPr>
              <a:buFont typeface="Arial" panose="020B0604020202020204" pitchFamily="34" charset="0"/>
              <a:buChar char="•"/>
            </a:pPr>
            <a:r>
              <a:rPr lang="vi-VN" altLang="zh-TW" sz="1600">
                <a:solidFill>
                  <a:srgbClr val="000000"/>
                </a:solidFill>
                <a:latin typeface="Times New Roman" panose="02020603050405020304" pitchFamily="18" charset="0"/>
                <a:cs typeface="Times New Roman" panose="02020603050405020304" pitchFamily="18" charset="0"/>
              </a:rPr>
              <a:t>Công bố loại hóa chất và mục đích sử dụng cụ thể khi nhập khẩu hóa chất cần kiểm soát đặc biệt để sử dụng.</a:t>
            </a:r>
          </a:p>
          <a:p>
            <a:pPr>
              <a:buFont typeface="Arial" panose="020B0604020202020204" pitchFamily="34" charset="0"/>
              <a:buChar char="•"/>
            </a:pPr>
            <a:r>
              <a:rPr lang="vi-VN" altLang="zh-TW" sz="1600">
                <a:solidFill>
                  <a:srgbClr val="000000"/>
                </a:solidFill>
                <a:latin typeface="Times New Roman" panose="02020603050405020304" pitchFamily="18" charset="0"/>
                <a:cs typeface="Times New Roman" panose="02020603050405020304" pitchFamily="18" charset="0"/>
              </a:rPr>
              <a:t>Công bố thông tin chi tiết về hàm lượng hóa chất nguy hiểm hiện hữu trong sản phẩm, hàng hóa</a:t>
            </a:r>
          </a:p>
          <a:p>
            <a:r>
              <a:rPr lang="vi-VN" altLang="zh-TW" sz="1600" b="1">
                <a:solidFill>
                  <a:srgbClr val="000000"/>
                </a:solidFill>
                <a:latin typeface="Times New Roman" panose="02020603050405020304" pitchFamily="18" charset="0"/>
                <a:cs typeface="Times New Roman" panose="02020603050405020304" pitchFamily="18" charset="0"/>
              </a:rPr>
              <a:t>Hồ sơ phòng ngừa ứng phó sự cố hóa chất: </a:t>
            </a:r>
            <a:r>
              <a:rPr lang="vi-VN" altLang="zh-TW" sz="1600">
                <a:solidFill>
                  <a:srgbClr val="000000"/>
                </a:solidFill>
                <a:latin typeface="Times New Roman" panose="02020603050405020304" pitchFamily="18" charset="0"/>
                <a:cs typeface="Times New Roman" panose="02020603050405020304" pitchFamily="18" charset="0"/>
              </a:rPr>
              <a:t>Các Kế hoạch phòng ngừa đã được phê duyệt hoặc Biện pháp phòng ngừa đã được ban hành trước ngày Luật Hóa chất 2025 có hiệu lực sẽ được tiếp tục thực hiện theo nội dung hiện tại mà không cần điều chỉnh ngay</a:t>
            </a:r>
            <a:endParaRPr lang="vi-VN" altLang="zh-TW" sz="1600" b="0" i="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649820"/>
      </p:ext>
    </p:extLst>
  </p:cSld>
  <p:clrMapOvr>
    <a:masterClrMapping/>
  </p:clrMapOvr>
  <p:transition spd="slow" advTm="3000">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ject 9"/>
          <p:cNvPicPr/>
          <p:nvPr/>
        </p:nvPicPr>
        <p:blipFill>
          <a:blip r:embed="rId2" cstate="print"/>
          <a:stretch>
            <a:fillRect/>
          </a:stretch>
        </p:blipFill>
        <p:spPr>
          <a:xfrm>
            <a:off x="5488829" y="4573965"/>
            <a:ext cx="3948752" cy="2284035"/>
          </a:xfrm>
          <a:prstGeom prst="rect">
            <a:avLst/>
          </a:prstGeom>
        </p:spPr>
      </p:pic>
      <p:pic>
        <p:nvPicPr>
          <p:cNvPr id="5" name="object 13"/>
          <p:cNvPicPr/>
          <p:nvPr/>
        </p:nvPicPr>
        <p:blipFill>
          <a:blip r:embed="rId3" cstate="print"/>
          <a:stretch>
            <a:fillRect/>
          </a:stretch>
        </p:blipFill>
        <p:spPr>
          <a:xfrm>
            <a:off x="10150595" y="1707502"/>
            <a:ext cx="2041405" cy="5150485"/>
          </a:xfrm>
          <a:prstGeom prst="rect">
            <a:avLst/>
          </a:prstGeom>
        </p:spPr>
      </p:pic>
      <p:pic>
        <p:nvPicPr>
          <p:cNvPr id="6" name="object 19"/>
          <p:cNvPicPr/>
          <p:nvPr/>
        </p:nvPicPr>
        <p:blipFill>
          <a:blip r:embed="rId4" cstate="print"/>
          <a:stretch>
            <a:fillRect/>
          </a:stretch>
        </p:blipFill>
        <p:spPr>
          <a:xfrm>
            <a:off x="4544007" y="2286001"/>
            <a:ext cx="6953817" cy="4572000"/>
          </a:xfrm>
          <a:prstGeom prst="rect">
            <a:avLst/>
          </a:prstGeom>
        </p:spPr>
      </p:pic>
      <p:sp>
        <p:nvSpPr>
          <p:cNvPr id="8" name="TextBox 13"/>
          <p:cNvSpPr txBox="1"/>
          <p:nvPr/>
        </p:nvSpPr>
        <p:spPr>
          <a:xfrm>
            <a:off x="998375" y="524482"/>
            <a:ext cx="9816015" cy="1671996"/>
          </a:xfrm>
          <a:prstGeom prst="rect">
            <a:avLst/>
          </a:prstGeom>
        </p:spPr>
        <p:txBody>
          <a:bodyPr wrap="square" lIns="0" tIns="0" rIns="0" bIns="0" rtlCol="0" anchor="t">
            <a:spAutoFit/>
          </a:bodyPr>
          <a:lstStyle/>
          <a:p>
            <a:pPr algn="ctr">
              <a:lnSpc>
                <a:spcPts val="14216"/>
              </a:lnSpc>
            </a:pPr>
            <a:r>
              <a:rPr lang="en-US" sz="10000">
                <a:solidFill>
                  <a:srgbClr val="F4A442"/>
                </a:solidFill>
                <a:latin typeface="Dancing Script Medium" pitchFamily="2" charset="77"/>
              </a:rPr>
              <a:t>Thanks you</a:t>
            </a:r>
            <a:endParaRPr lang="en-US" sz="10000" dirty="0">
              <a:solidFill>
                <a:srgbClr val="F4A442"/>
              </a:solidFill>
              <a:latin typeface="Dancing Script Medium" pitchFamily="2" charset="77"/>
            </a:endParaRPr>
          </a:p>
        </p:txBody>
      </p:sp>
      <p:pic>
        <p:nvPicPr>
          <p:cNvPr id="9" name="object 22"/>
          <p:cNvPicPr/>
          <p:nvPr/>
        </p:nvPicPr>
        <p:blipFill>
          <a:blip r:embed="rId5" cstate="print"/>
          <a:stretch>
            <a:fillRect/>
          </a:stretch>
        </p:blipFill>
        <p:spPr>
          <a:xfrm>
            <a:off x="-28321" y="1968758"/>
            <a:ext cx="5517150" cy="4889241"/>
          </a:xfrm>
          <a:prstGeom prst="rect">
            <a:avLst/>
          </a:prstGeom>
        </p:spPr>
      </p:pic>
      <p:sp>
        <p:nvSpPr>
          <p:cNvPr id="10" name="Rectangle 9"/>
          <p:cNvSpPr/>
          <p:nvPr/>
        </p:nvSpPr>
        <p:spPr>
          <a:xfrm>
            <a:off x="7374423" y="339815"/>
            <a:ext cx="4512774" cy="369332"/>
          </a:xfrm>
          <a:prstGeom prst="rect">
            <a:avLst/>
          </a:prstGeom>
        </p:spPr>
        <p:txBody>
          <a:bodyPr wrap="none">
            <a:spAutoFit/>
          </a:bodyPr>
          <a:lstStyle/>
          <a:p>
            <a:r>
              <a:rPr lang="zh-TW" altLang="en-US" b="1" i="1">
                <a:latin typeface="Times New Roman" panose="02020603050405020304" pitchFamily="18" charset="0"/>
                <a:cs typeface="Times New Roman" panose="02020603050405020304" pitchFamily="18" charset="0"/>
              </a:rPr>
              <a:t>Thành Phố Hồ chí Minh, tháng </a:t>
            </a:r>
            <a:r>
              <a:rPr lang="en-US" altLang="zh-TW" b="1" i="1" smtClean="0">
                <a:latin typeface="Times New Roman" panose="02020603050405020304" pitchFamily="18" charset="0"/>
                <a:cs typeface="Times New Roman" panose="02020603050405020304" pitchFamily="18" charset="0"/>
              </a:rPr>
              <a:t>01</a:t>
            </a:r>
            <a:r>
              <a:rPr lang="zh-TW" altLang="en-US" b="1" i="1" smtClean="0">
                <a:latin typeface="Times New Roman" panose="02020603050405020304" pitchFamily="18" charset="0"/>
                <a:cs typeface="Times New Roman" panose="02020603050405020304" pitchFamily="18" charset="0"/>
              </a:rPr>
              <a:t> </a:t>
            </a:r>
            <a:r>
              <a:rPr lang="zh-TW" altLang="en-US" b="1" i="1">
                <a:latin typeface="Times New Roman" panose="02020603050405020304" pitchFamily="18" charset="0"/>
                <a:cs typeface="Times New Roman" panose="02020603050405020304" pitchFamily="18" charset="0"/>
              </a:rPr>
              <a:t>năm 20</a:t>
            </a:r>
            <a:r>
              <a:rPr lang="zh-TW" altLang="en-US" b="1" i="1" smtClean="0">
                <a:latin typeface="Times New Roman" panose="02020603050405020304" pitchFamily="18" charset="0"/>
                <a:cs typeface="Times New Roman" panose="02020603050405020304" pitchFamily="18" charset="0"/>
              </a:rPr>
              <a:t>2</a:t>
            </a:r>
            <a:r>
              <a:rPr lang="en-US" altLang="zh-TW" b="1" i="1" smtClean="0">
                <a:latin typeface="Times New Roman" panose="02020603050405020304" pitchFamily="18" charset="0"/>
                <a:cs typeface="Times New Roman" panose="02020603050405020304" pitchFamily="18" charset="0"/>
              </a:rPr>
              <a:t>6</a:t>
            </a:r>
            <a:endParaRPr lang="zh-TW" altLang="en-US" b="1" i="1">
              <a:latin typeface="Times New Roman" panose="02020603050405020304" pitchFamily="18" charset="0"/>
              <a:cs typeface="Times New Roman" panose="02020603050405020304" pitchFamily="18" charset="0"/>
            </a:endParaRPr>
          </a:p>
        </p:txBody>
      </p:sp>
      <p:sp>
        <p:nvSpPr>
          <p:cNvPr id="11" name="Rectangle 10"/>
          <p:cNvSpPr/>
          <p:nvPr/>
        </p:nvSpPr>
        <p:spPr>
          <a:xfrm>
            <a:off x="9152" y="6488668"/>
            <a:ext cx="1569660" cy="369332"/>
          </a:xfrm>
          <a:prstGeom prst="rect">
            <a:avLst/>
          </a:prstGeom>
        </p:spPr>
        <p:txBody>
          <a:bodyPr wrap="none">
            <a:spAutoFit/>
          </a:bodyPr>
          <a:lstStyle/>
          <a:p>
            <a:r>
              <a:rPr lang="zh-TW" altLang="en-US" b="1" i="1">
                <a:solidFill>
                  <a:schemeClr val="accent1"/>
                </a:solidFill>
                <a:latin typeface="Times New Roman" panose="02020603050405020304" pitchFamily="18" charset="0"/>
                <a:cs typeface="Times New Roman" panose="02020603050405020304" pitchFamily="18" charset="0"/>
              </a:rPr>
              <a:t>Phó Ngọc Bảo</a:t>
            </a:r>
          </a:p>
        </p:txBody>
      </p:sp>
    </p:spTree>
    <p:extLst>
      <p:ext uri="{BB962C8B-B14F-4D97-AF65-F5344CB8AC3E}">
        <p14:creationId xmlns:p14="http://schemas.microsoft.com/office/powerpoint/2010/main" val="2721704845"/>
      </p:ext>
    </p:extLst>
  </p:cSld>
  <p:clrMapOvr>
    <a:masterClrMapping/>
  </p:clrMapOvr>
  <p:transition spd="slow" advTm="3000">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50000">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14:bounceEnd="50000">
                                          <p:cBhvr additive="base">
                                            <p:cTn id="7" dur="1000" fill="hold"/>
                                            <p:tgtEl>
                                              <p:spTgt spid="8"/>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S_OS" val="Unix 2.6 unknown"/>
  <p:tag name="AS_RELEASE_DATE" val="2021.11.30"/>
  <p:tag name="AS_TITLE" val="Aspose.Slides for Java"/>
  <p:tag name="AS_VERSION" val="21.1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st1zs0md">
      <a:majorFont>
        <a:latin typeface="思源黑体 CN" panose="020F0302020204030204"/>
        <a:ea typeface="思源黑体 CN"/>
        <a:cs typeface="Arial"/>
      </a:majorFont>
      <a:minorFont>
        <a:latin typeface="思源黑体 CN" panose="020F0302020204030204"/>
        <a:ea typeface="思源黑体 CN"/>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等线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等线"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2887</TotalTime>
  <Words>8850</Words>
  <Application>Microsoft Office PowerPoint</Application>
  <PresentationFormat>Widescreen</PresentationFormat>
  <Paragraphs>442</Paragraphs>
  <Slides>24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Dancing Script Medium</vt:lpstr>
      <vt:lpstr>等线</vt:lpstr>
      <vt:lpstr>Montserrat</vt:lpstr>
      <vt:lpstr>Noto Sans</vt:lpstr>
      <vt:lpstr>思源黑体 CN</vt:lpstr>
      <vt:lpstr>新細明體</vt:lpstr>
      <vt:lpstr>Arial</vt:lpstr>
      <vt:lpstr>Times New Roman</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PNB</dc:creator>
  <cp:lastModifiedBy>Ngoc Bao (傅玉保)</cp:lastModifiedBy>
  <cp:revision>173</cp:revision>
  <dcterms:created xsi:type="dcterms:W3CDTF">2021-09-14T14:50:40Z</dcterms:created>
  <dcterms:modified xsi:type="dcterms:W3CDTF">2026-02-03T03:46:24Z</dcterms:modified>
</cp:coreProperties>
</file>