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Shape 1"/>
          <p:cNvSpPr/>
          <p:nvPr/>
        </p:nvSpPr>
        <p:spPr>
          <a:xfrm>
            <a:off x="6858000" y="-1371600"/>
            <a:ext cx="4572000" cy="4572000"/>
          </a:xfrm>
          <a:prstGeom prst="ellipse">
            <a:avLst/>
          </a:prstGeom>
          <a:solidFill>
            <a:srgbClr val="1E3A5F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914400" y="2286000"/>
            <a:ext cx="3200400" cy="3200400"/>
          </a:xfrm>
          <a:prstGeom prst="ellipse">
            <a:avLst/>
          </a:prstGeom>
          <a:solidFill>
            <a:srgbClr val="1E3A5F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600" b="1" spc="4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CHUẨN BỊ KICK-OFF</a:t>
            </a:r>
            <a:endParaRPr lang="en-US" sz="3600" dirty="0"/>
          </a:p>
        </p:txBody>
      </p:sp>
      <p:sp>
        <p:nvSpPr>
          <p:cNvPr id="6" name="Text 4"/>
          <p:cNvSpPr/>
          <p:nvPr/>
        </p:nvSpPr>
        <p:spPr>
          <a:xfrm>
            <a:off x="731520" y="169164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DỰ ÁN ERP D365 BUSINESS CENTRAL</a:t>
            </a:r>
            <a:endParaRPr lang="en-US" sz="2200" dirty="0"/>
          </a:p>
        </p:txBody>
      </p:sp>
      <p:sp>
        <p:nvSpPr>
          <p:cNvPr id="7" name="Shape 5"/>
          <p:cNvSpPr/>
          <p:nvPr/>
        </p:nvSpPr>
        <p:spPr>
          <a:xfrm>
            <a:off x="731520" y="2468880"/>
            <a:ext cx="1828800" cy="36576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743200"/>
            <a:ext cx="548640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Yêu cầu chuẩn bị tài liệu &amp; dữ liệu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cho các phân hệ khảo sát</a:t>
            </a:r>
            <a:endParaRPr lang="en-US" sz="1400" dirty="0"/>
          </a:p>
          <a:p>
            <a:pPr indent="0" marL="0">
              <a:buNone/>
            </a:pPr>
            <a:r>
              <a:rPr lang="en-US" sz="1300" b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BTChem - Ban Chuyển đổi Số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07/2026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Tổng quan lịch khảo sát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27/07 → 14/08/2026 · 3 tuần · 14 phân hệ A–N · 306 câu hỏi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960120"/>
            <a:ext cx="8046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4892040"/>
            <a:ext cx="5486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Chuẩn bị Kick-off ERP D365 BC  |  BTChem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914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 / 9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1234440"/>
            <a:ext cx="1965960" cy="10515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" y="1234440"/>
            <a:ext cx="54864" cy="1051560"/>
          </a:xfrm>
          <a:prstGeom prst="rect">
            <a:avLst/>
          </a:prstGeom>
          <a:solidFill>
            <a:srgbClr val="2563EB"/>
          </a:solidFill>
          <a:ln/>
        </p:spPr>
      </p:sp>
      <p:sp>
        <p:nvSpPr>
          <p:cNvPr id="11" name="Text 9"/>
          <p:cNvSpPr/>
          <p:nvPr/>
        </p:nvSpPr>
        <p:spPr>
          <a:xfrm>
            <a:off x="640080" y="132588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tuần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0080" y="169164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Thời lượng khảo sát</a:t>
            </a:r>
            <a:endParaRPr lang="en-US" sz="1000" dirty="0"/>
          </a:p>
        </p:txBody>
      </p:sp>
      <p:sp>
        <p:nvSpPr>
          <p:cNvPr id="13" name="Shape 11"/>
          <p:cNvSpPr/>
          <p:nvPr/>
        </p:nvSpPr>
        <p:spPr>
          <a:xfrm>
            <a:off x="2606040" y="1234440"/>
            <a:ext cx="1965960" cy="10515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14" name="Shape 12"/>
          <p:cNvSpPr/>
          <p:nvPr/>
        </p:nvSpPr>
        <p:spPr>
          <a:xfrm>
            <a:off x="2606040" y="1234440"/>
            <a:ext cx="54864" cy="1051560"/>
          </a:xfrm>
          <a:prstGeom prst="rect">
            <a:avLst/>
          </a:prstGeom>
          <a:solidFill>
            <a:srgbClr val="0D9488"/>
          </a:solidFill>
          <a:ln/>
        </p:spPr>
      </p:sp>
      <p:sp>
        <p:nvSpPr>
          <p:cNvPr id="15" name="Text 13"/>
          <p:cNvSpPr/>
          <p:nvPr/>
        </p:nvSpPr>
        <p:spPr>
          <a:xfrm>
            <a:off x="2788920" y="132588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 phân hệ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2788920" y="169164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→ N, bao phủ toàn bộ nghiệp vụ</a:t>
            </a:r>
            <a:endParaRPr lang="en-US" sz="1000" dirty="0"/>
          </a:p>
        </p:txBody>
      </p:sp>
      <p:sp>
        <p:nvSpPr>
          <p:cNvPr id="17" name="Shape 15"/>
          <p:cNvSpPr/>
          <p:nvPr/>
        </p:nvSpPr>
        <p:spPr>
          <a:xfrm>
            <a:off x="4754880" y="1234440"/>
            <a:ext cx="1965960" cy="10515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18" name="Shape 16"/>
          <p:cNvSpPr/>
          <p:nvPr/>
        </p:nvSpPr>
        <p:spPr>
          <a:xfrm>
            <a:off x="4754880" y="1234440"/>
            <a:ext cx="54864" cy="1051560"/>
          </a:xfrm>
          <a:prstGeom prst="rect">
            <a:avLst/>
          </a:prstGeom>
          <a:solidFill>
            <a:srgbClr val="7C3AED"/>
          </a:solidFill>
          <a:ln/>
        </p:spPr>
      </p:sp>
      <p:sp>
        <p:nvSpPr>
          <p:cNvPr id="19" name="Text 17"/>
          <p:cNvSpPr/>
          <p:nvPr/>
        </p:nvSpPr>
        <p:spPr>
          <a:xfrm>
            <a:off x="4937760" y="132588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306 câu hỏi</a:t>
            </a:r>
            <a:endParaRPr lang="en-US" sz="2400" dirty="0"/>
          </a:p>
        </p:txBody>
      </p:sp>
      <p:sp>
        <p:nvSpPr>
          <p:cNvPr id="20" name="Text 18"/>
          <p:cNvSpPr/>
          <p:nvPr/>
        </p:nvSpPr>
        <p:spPr>
          <a:xfrm>
            <a:off x="4937760" y="169164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Khảo sát chi tiết từng phòng ban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903720" y="1234440"/>
            <a:ext cx="1965960" cy="105156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22" name="Shape 20"/>
          <p:cNvSpPr/>
          <p:nvPr/>
        </p:nvSpPr>
        <p:spPr>
          <a:xfrm>
            <a:off x="6903720" y="1234440"/>
            <a:ext cx="54864" cy="1051560"/>
          </a:xfrm>
          <a:prstGeom prst="rect">
            <a:avLst/>
          </a:prstGeom>
          <a:solidFill>
            <a:srgbClr val="EA580C"/>
          </a:solidFill>
          <a:ln/>
        </p:spPr>
      </p:sp>
      <p:sp>
        <p:nvSpPr>
          <p:cNvPr id="23" name="Text 21"/>
          <p:cNvSpPr/>
          <p:nvPr/>
        </p:nvSpPr>
        <p:spPr>
          <a:xfrm>
            <a:off x="7086600" y="1325880"/>
            <a:ext cx="1600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2400" b="1" dirty="0">
                <a:solidFill>
                  <a:srgbClr val="EA58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~3h/ngày</a:t>
            </a:r>
            <a:endParaRPr lang="en-US" sz="2400" dirty="0"/>
          </a:p>
        </p:txBody>
      </p:sp>
      <p:sp>
        <p:nvSpPr>
          <p:cNvPr id="24" name="Text 22"/>
          <p:cNvSpPr/>
          <p:nvPr/>
        </p:nvSpPr>
        <p:spPr>
          <a:xfrm>
            <a:off x="7086600" y="1691640"/>
            <a:ext cx="16002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Mỗi buổi sáng làm việc tập trung</a:t>
            </a:r>
            <a:endParaRPr lang="en-US" sz="1000" dirty="0"/>
          </a:p>
        </p:txBody>
      </p:sp>
      <p:sp>
        <p:nvSpPr>
          <p:cNvPr id="25" name="Text 23"/>
          <p:cNvSpPr/>
          <p:nvPr/>
        </p:nvSpPr>
        <p:spPr>
          <a:xfrm>
            <a:off x="548640" y="2514600"/>
            <a:ext cx="7315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TIẾN ĐỘ KHẢO SÁT THEO TUẦN</a:t>
            </a:r>
            <a:endParaRPr lang="en-US" sz="1300" dirty="0"/>
          </a:p>
        </p:txBody>
      </p:sp>
      <p:sp>
        <p:nvSpPr>
          <p:cNvPr id="26" name="Shape 24"/>
          <p:cNvSpPr/>
          <p:nvPr/>
        </p:nvSpPr>
        <p:spPr>
          <a:xfrm>
            <a:off x="548640" y="2953512"/>
            <a:ext cx="182880" cy="18288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27" name="Shape 25"/>
          <p:cNvSpPr/>
          <p:nvPr/>
        </p:nvSpPr>
        <p:spPr>
          <a:xfrm>
            <a:off x="621792" y="3136392"/>
            <a:ext cx="36576" cy="438912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28" name="Text 26"/>
          <p:cNvSpPr/>
          <p:nvPr/>
        </p:nvSpPr>
        <p:spPr>
          <a:xfrm>
            <a:off x="914400" y="288036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Tuần 1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1554480" y="288036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27-30/07</a:t>
            </a:r>
            <a:endParaRPr lang="en-US" sz="1000" dirty="0"/>
          </a:p>
        </p:txBody>
      </p:sp>
      <p:sp>
        <p:nvSpPr>
          <p:cNvPr id="30" name="Text 28"/>
          <p:cNvSpPr/>
          <p:nvPr/>
        </p:nvSpPr>
        <p:spPr>
          <a:xfrm>
            <a:off x="2377440" y="288036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Lãnh đạo → KT → KD → Mua hàng/Kho</a:t>
            </a:r>
            <a:endParaRPr lang="en-US" sz="1000" dirty="0"/>
          </a:p>
        </p:txBody>
      </p:sp>
      <p:sp>
        <p:nvSpPr>
          <p:cNvPr id="31" name="Shape 29"/>
          <p:cNvSpPr/>
          <p:nvPr/>
        </p:nvSpPr>
        <p:spPr>
          <a:xfrm>
            <a:off x="548640" y="3547872"/>
            <a:ext cx="182880" cy="18288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32" name="Shape 30"/>
          <p:cNvSpPr/>
          <p:nvPr/>
        </p:nvSpPr>
        <p:spPr>
          <a:xfrm>
            <a:off x="621792" y="3730752"/>
            <a:ext cx="36576" cy="438912"/>
          </a:xfrm>
          <a:prstGeom prst="rect">
            <a:avLst/>
          </a:prstGeom>
          <a:solidFill>
            <a:srgbClr val="CBD5E1"/>
          </a:solidFill>
          <a:ln/>
        </p:spPr>
      </p:sp>
      <p:sp>
        <p:nvSpPr>
          <p:cNvPr id="33" name="Text 31"/>
          <p:cNvSpPr/>
          <p:nvPr/>
        </p:nvSpPr>
        <p:spPr>
          <a:xfrm>
            <a:off x="914400" y="347472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Tuần 2</a:t>
            </a:r>
            <a:endParaRPr lang="en-US" sz="1100" dirty="0"/>
          </a:p>
        </p:txBody>
      </p:sp>
      <p:sp>
        <p:nvSpPr>
          <p:cNvPr id="34" name="Text 32"/>
          <p:cNvSpPr/>
          <p:nvPr/>
        </p:nvSpPr>
        <p:spPr>
          <a:xfrm>
            <a:off x="1554480" y="347472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03-06/08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2377440" y="347472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Kho → SX → QC → Kế toán</a:t>
            </a:r>
            <a:endParaRPr lang="en-US" sz="1000" dirty="0"/>
          </a:p>
        </p:txBody>
      </p:sp>
      <p:sp>
        <p:nvSpPr>
          <p:cNvPr id="36" name="Shape 34"/>
          <p:cNvSpPr/>
          <p:nvPr/>
        </p:nvSpPr>
        <p:spPr>
          <a:xfrm>
            <a:off x="548640" y="4142232"/>
            <a:ext cx="182880" cy="182880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37" name="Text 35"/>
          <p:cNvSpPr/>
          <p:nvPr/>
        </p:nvSpPr>
        <p:spPr>
          <a:xfrm>
            <a:off x="914400" y="4069080"/>
            <a:ext cx="640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Tuần 3</a:t>
            </a:r>
            <a:endParaRPr lang="en-US" sz="1100" dirty="0"/>
          </a:p>
        </p:txBody>
      </p:sp>
      <p:sp>
        <p:nvSpPr>
          <p:cNvPr id="38" name="Text 36"/>
          <p:cNvSpPr/>
          <p:nvPr/>
        </p:nvSpPr>
        <p:spPr>
          <a:xfrm>
            <a:off x="1554480" y="4069080"/>
            <a:ext cx="822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10-14/08</a:t>
            </a:r>
            <a:endParaRPr lang="en-US" sz="1000" dirty="0"/>
          </a:p>
        </p:txBody>
      </p:sp>
      <p:sp>
        <p:nvSpPr>
          <p:cNvPr id="39" name="Text 37"/>
          <p:cNvSpPr/>
          <p:nvPr/>
        </p:nvSpPr>
        <p:spPr>
          <a:xfrm>
            <a:off x="2377440" y="4069080"/>
            <a:ext cx="62179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→ Migrate → Phân quyền → Đặc biệt → Tổng hợp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Tài liệu cần chuẩn bị (Phần 1)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Phân hệ A → D · Ban Lãnh đạo, Kế toán, Kinh doanh, Mua hàng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960120"/>
            <a:ext cx="8046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4892040"/>
            <a:ext cx="5486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Chuẩn bị Kick-off ERP D365 BC  |  BTChem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914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 / 9</a:t>
            </a:r>
            <a:endParaRPr lang="en-US" sz="8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143000"/>
          <a:ext cx="8229600" cy="914400"/>
        </p:xfrm>
        <a:graphic>
          <a:graphicData uri="http://schemas.openxmlformats.org/drawingml/2006/table">
            <a:tbl>
              <a:tblPr/>
              <a:tblGrid>
                <a:gridCol w="457200"/>
                <a:gridCol w="5029200"/>
                <a:gridCol w="2743200"/>
              </a:tblGrid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Tài liệu yêu cầu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Bộ phận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Sơ đồ tổ chức &amp; phạm vi dự 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 dự án / HR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Quy trình kinh doanh tổng thể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 dự 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Thống kê khối lượng hoạt động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 dự 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Danh mục mặt hàng (Item master)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Kho / 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Danh mục khách hàng &amp; nhà cung cấp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/ Mua hàng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Hệ thống tài khoản &amp; Dimensions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Mẫu chứng từ bán hàng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Chính sách giá &amp; chiết khấu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Quy trình phê duyệt bán hàng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/ 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Mẫu chứng từ mua hàng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Mua hàng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5603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Quy trình &amp; ma trận phê duyệt mua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Mua hàng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Tài liệu cần chuẩn bị (Phần 2)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Phân hệ E → N · Kho, Sản xuất, QC, Kế toán, IT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960120"/>
            <a:ext cx="8046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4892040"/>
            <a:ext cx="5486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Chuẩn bị Kick-off ERP D365 BC  |  BTChem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914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 / 9</a:t>
            </a:r>
            <a:endParaRPr lang="en-US" sz="8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4754880"/>
                <a:gridCol w="2926080"/>
              </a:tblGrid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Tài liệu yêu cầu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Bộ phận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Sơ đồ kho &amp; bố trí vị trí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Kho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Chính sách lô/serial/hạn dùng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Kho / QA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Cấu trúc BOM &amp; định mức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Sản xuất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Routing &amp; nguồn lực SX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Sản xuất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Mẫu lệnh SX &amp; báo cáo giá thành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SX / 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Tiêu chuẩn &amp; quy trình QC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QA/QC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Mẫu phiếu kiểm tra &amp; COA/COC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QA/QC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Chính sách kế toán &amp; VAS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Báo cáo tài chính &amp; thuế mẫu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Danh mục TSCĐ &amp; CCDC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Tài liệu hệ thống tích hợp (FAST, Base...)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Mô tả dữ liệu trao đổi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Nguồn dữ liệu cần migrate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 / 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K/L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 trận phân quyền &amp; báo cáo KPI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 dự án / IT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37744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M/N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Danh sách tình huống đặc biệt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 dự 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Dữ liệu cần thu thập &amp; chuẩn bị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Master data · Số dư đầu kỳ · Dữ liệu vận hành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960120"/>
            <a:ext cx="8046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4892040"/>
            <a:ext cx="5486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Chuẩn bị Kick-off ERP D365 BC  |  BTChem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914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 / 9</a:t>
            </a:r>
            <a:endParaRPr lang="en-US" sz="800" dirty="0"/>
          </a:p>
        </p:txBody>
      </p:sp>
      <p:graphicFrame>
        <p:nvGraphicFramePr>
          <p:cNvPr id="6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97280"/>
          <a:ext cx="8229600" cy="914400"/>
        </p:xfrm>
        <a:graphic>
          <a:graphicData uri="http://schemas.openxmlformats.org/drawingml/2006/table">
            <a:tbl>
              <a:tblPr/>
              <a:tblGrid>
                <a:gridCol w="548640"/>
                <a:gridCol w="2926080"/>
                <a:gridCol w="2560320"/>
                <a:gridCol w="219456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cần chuẩn bị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Mục đích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Bộ phận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Item Master (Mặt hàng)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Kho / 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Customer &amp; Vendor Master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/ Mua hàng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COA &amp; Dimensions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Bảng giá &amp; chiết khấu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C-D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Đơn hàng / PO đang mở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Sales / Mua hàng / KT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7C3A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Tồn kho đầu kỳ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Kho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7C3A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Danh mục kho &amp; vị trí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Kho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EA58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BOM &amp; định mức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Sản xuất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EA58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Routing &amp; Work Center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Sản xuất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596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Tiêu chí &amp; mẫu QC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QA/QC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D9770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Số dư GL đầu kỳ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D9770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Công nợ AR/AP chi tiết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D9770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Danh mục TSCĐ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DC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Mapping trường tích hợp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DC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900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Kế hoạch cutover dữ liệu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nền tảng cho giao dịch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9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 / Kế toán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76200" marR="76200" marT="25400" marB="2540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Lịch trình khảo sát theo phòng ban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tham gia khi nào?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960120"/>
            <a:ext cx="8046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4892040"/>
            <a:ext cx="5486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Chuẩn bị Kick-off ERP D365 BC  |  BTChem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914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 / 9</a:t>
            </a:r>
            <a:endParaRPr lang="en-US" sz="800" dirty="0"/>
          </a:p>
        </p:txBody>
      </p:sp>
      <p:graphicFrame>
        <p:nvGraphicFramePr>
          <p:cNvPr id="7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274320" y="1097280"/>
          <a:ext cx="8595360" cy="914400"/>
        </p:xfrm>
        <a:graphic>
          <a:graphicData uri="http://schemas.openxmlformats.org/drawingml/2006/table">
            <a:tbl>
              <a:tblPr/>
              <a:tblGrid>
                <a:gridCol w="1005840"/>
                <a:gridCol w="457200"/>
                <a:gridCol w="3017520"/>
                <a:gridCol w="4114800"/>
              </a:tblGrid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Ngày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Phòng ban tham gia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Trọng tâm khảo sát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>
                    <a:lnL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1B2A4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B2A4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27/07 (T2)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A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 Lãnh đạo / Quản lý DA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Bối cảnh DN, phạm vi, khối lượng, cơ cấu TC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28/07 (T3)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Phòng Kế Toán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Mặt hàng, KH, NCC, cấu trúc KT/Dimensions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596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29/07 (T4)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596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Phòng Kinh Doanh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Báo giá → ĐH → Giao hàng → HĐ → Thu tiền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EA58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30/07 (T5)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EA58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Vật tư &amp; Kho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Mua hàng → Báo giá NCC → PO → Nhập kho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7C3A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03/08 (T2)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7C3A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Vật tư &amp; Kho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Cấu trúc kho, lô/serial, báo cáo tồn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D9770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04/08 (T3)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D9770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R&amp;D + Xưởng SX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BOM, Routing, MRP, lệnh SX, giá thành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DC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05/08 (T4)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DC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G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Phòng QC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Thiết lập QC, CAPA, báo cáo chất lượng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06/08 (T5)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D9488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Phòng Kế Toán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COA, GL, ngân hàng, AR/AP, TSCĐ, thuế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10/08 (T2)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2563E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Phòng IT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Tích hợp FAST, Base, hệ thống cân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7C3A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11/08 (T3)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7C3AE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J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 + KT + Kho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Dữ liệu chủ, số dư đầu kỳ, migrate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EA58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12/08 (T4)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EA580C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K+L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 / Quản lý DA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Phân quyền, workflow, KPI &amp; BI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DC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13/08 (T5)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DC2626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M+N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IT + Key Users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Tình huống đặc biệt, cutover, go-live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596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14/08 (T6)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800" b="1" dirty="0">
                          <a:solidFill>
                            <a:srgbClr val="059669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∑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b="1" dirty="0">
                          <a:solidFill>
                            <a:srgbClr val="1E29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Ban CĐS / QLDA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800" dirty="0">
                          <a:solidFill>
                            <a:srgbClr val="64748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Tổng hợp Fit-Gap, chốt kế hoạch Design</a:t>
                      </a:r>
                      <a:endParaRPr lang="en-US" sz="8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50800" marR="50800" marT="12700" marB="12700" anchor="ctr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Phân công trách nhiệm chuẩn bị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Ai chịu trách nhiệm chính?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960120"/>
            <a:ext cx="8046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4892040"/>
            <a:ext cx="5486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Chuẩn bị Kick-off ERP D365 BC  |  BTChem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914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 / 9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118872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10" name="Shape 8"/>
          <p:cNvSpPr/>
          <p:nvPr/>
        </p:nvSpPr>
        <p:spPr>
          <a:xfrm>
            <a:off x="457200" y="1188720"/>
            <a:ext cx="54864" cy="1005840"/>
          </a:xfrm>
          <a:prstGeom prst="rect">
            <a:avLst/>
          </a:prstGeom>
          <a:solidFill>
            <a:srgbClr val="2563EB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0080" y="1371600"/>
            <a:ext cx="320040" cy="320040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097280" y="1280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 Lãnh đạo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097280" y="16002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Sơ đồ tổ chức, quy trình KD tổng thể, thống kê KL</a:t>
            </a:r>
            <a:endParaRPr lang="en-US" sz="900" dirty="0"/>
          </a:p>
        </p:txBody>
      </p:sp>
      <p:sp>
        <p:nvSpPr>
          <p:cNvPr id="14" name="Shape 11"/>
          <p:cNvSpPr/>
          <p:nvPr/>
        </p:nvSpPr>
        <p:spPr>
          <a:xfrm>
            <a:off x="4709160" y="118872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15" name="Shape 12"/>
          <p:cNvSpPr/>
          <p:nvPr/>
        </p:nvSpPr>
        <p:spPr>
          <a:xfrm>
            <a:off x="4709160" y="1188720"/>
            <a:ext cx="54864" cy="1005840"/>
          </a:xfrm>
          <a:prstGeom prst="rect">
            <a:avLst/>
          </a:prstGeom>
          <a:solidFill>
            <a:srgbClr val="0D9488"/>
          </a:solidFill>
          <a:ln/>
        </p:spPr>
      </p:sp>
      <p:pic>
        <p:nvPicPr>
          <p:cNvPr id="1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371600"/>
            <a:ext cx="320040" cy="320040"/>
          </a:xfrm>
          <a:prstGeom prst="rect">
            <a:avLst/>
          </a:prstGeom>
        </p:spPr>
      </p:pic>
      <p:sp>
        <p:nvSpPr>
          <p:cNvPr id="17" name="Text 13"/>
          <p:cNvSpPr/>
          <p:nvPr/>
        </p:nvSpPr>
        <p:spPr>
          <a:xfrm>
            <a:off x="5349240" y="128016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Phòng Kế Toán</a:t>
            </a:r>
            <a:endParaRPr lang="en-US" sz="1300" dirty="0"/>
          </a:p>
        </p:txBody>
      </p:sp>
      <p:sp>
        <p:nvSpPr>
          <p:cNvPr id="18" name="Text 14"/>
          <p:cNvSpPr/>
          <p:nvPr/>
        </p:nvSpPr>
        <p:spPr>
          <a:xfrm>
            <a:off x="5349240" y="160020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COA, Dimensions, chính sách KT, VAS, TSCĐ, số dư GL, AR/AP</a:t>
            </a:r>
            <a:endParaRPr lang="en-US" sz="900" dirty="0"/>
          </a:p>
        </p:txBody>
      </p:sp>
      <p:sp>
        <p:nvSpPr>
          <p:cNvPr id="19" name="Shape 15"/>
          <p:cNvSpPr/>
          <p:nvPr/>
        </p:nvSpPr>
        <p:spPr>
          <a:xfrm>
            <a:off x="457200" y="237744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20" name="Shape 16"/>
          <p:cNvSpPr/>
          <p:nvPr/>
        </p:nvSpPr>
        <p:spPr>
          <a:xfrm>
            <a:off x="457200" y="2377440"/>
            <a:ext cx="54864" cy="1005840"/>
          </a:xfrm>
          <a:prstGeom prst="rect">
            <a:avLst/>
          </a:prstGeom>
          <a:solidFill>
            <a:srgbClr val="059669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0080" y="2560320"/>
            <a:ext cx="320040" cy="320040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097280" y="24688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Phòng Kinh Doanh</a:t>
            </a:r>
            <a:endParaRPr lang="en-US" sz="1300" dirty="0"/>
          </a:p>
        </p:txBody>
      </p:sp>
      <p:sp>
        <p:nvSpPr>
          <p:cNvPr id="23" name="Text 18"/>
          <p:cNvSpPr/>
          <p:nvPr/>
        </p:nvSpPr>
        <p:spPr>
          <a:xfrm>
            <a:off x="1097280" y="27889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Chứng từ bán, chính sách giá, quy trình phê duyệt, bảng giá</a:t>
            </a:r>
            <a:endParaRPr lang="en-US" sz="900" dirty="0"/>
          </a:p>
        </p:txBody>
      </p:sp>
      <p:sp>
        <p:nvSpPr>
          <p:cNvPr id="24" name="Shape 19"/>
          <p:cNvSpPr/>
          <p:nvPr/>
        </p:nvSpPr>
        <p:spPr>
          <a:xfrm>
            <a:off x="4709160" y="237744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25" name="Shape 20"/>
          <p:cNvSpPr/>
          <p:nvPr/>
        </p:nvSpPr>
        <p:spPr>
          <a:xfrm>
            <a:off x="4709160" y="2377440"/>
            <a:ext cx="54864" cy="1005840"/>
          </a:xfrm>
          <a:prstGeom prst="rect">
            <a:avLst/>
          </a:prstGeom>
          <a:solidFill>
            <a:srgbClr val="EA580C"/>
          </a:solidFill>
          <a:ln/>
        </p:spPr>
      </p:sp>
      <p:pic>
        <p:nvPicPr>
          <p:cNvPr id="2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2560320"/>
            <a:ext cx="320040" cy="320040"/>
          </a:xfrm>
          <a:prstGeom prst="rect">
            <a:avLst/>
          </a:prstGeom>
        </p:spPr>
      </p:pic>
      <p:sp>
        <p:nvSpPr>
          <p:cNvPr id="27" name="Text 21"/>
          <p:cNvSpPr/>
          <p:nvPr/>
        </p:nvSpPr>
        <p:spPr>
          <a:xfrm>
            <a:off x="5349240" y="246888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EA58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Phòng Vật tư &amp; Kho</a:t>
            </a:r>
            <a:endParaRPr lang="en-US" sz="1300" dirty="0"/>
          </a:p>
        </p:txBody>
      </p:sp>
      <p:sp>
        <p:nvSpPr>
          <p:cNvPr id="28" name="Text 22"/>
          <p:cNvSpPr/>
          <p:nvPr/>
        </p:nvSpPr>
        <p:spPr>
          <a:xfrm>
            <a:off x="5349240" y="278892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Chứng từ mua, sơ đồ kho, chính sách lô/serial, tồn đầu kỳ</a:t>
            </a:r>
            <a:endParaRPr lang="en-US" sz="900" dirty="0"/>
          </a:p>
        </p:txBody>
      </p:sp>
      <p:sp>
        <p:nvSpPr>
          <p:cNvPr id="29" name="Shape 23"/>
          <p:cNvSpPr/>
          <p:nvPr/>
        </p:nvSpPr>
        <p:spPr>
          <a:xfrm>
            <a:off x="457200" y="356616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30" name="Shape 24"/>
          <p:cNvSpPr/>
          <p:nvPr/>
        </p:nvSpPr>
        <p:spPr>
          <a:xfrm>
            <a:off x="457200" y="3566160"/>
            <a:ext cx="54864" cy="1005840"/>
          </a:xfrm>
          <a:prstGeom prst="rect">
            <a:avLst/>
          </a:prstGeom>
          <a:solidFill>
            <a:srgbClr val="7C3AED"/>
          </a:solidFill>
          <a:ln/>
        </p:spPr>
      </p:sp>
      <p:pic>
        <p:nvPicPr>
          <p:cNvPr id="3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080" y="3749040"/>
            <a:ext cx="320040" cy="320040"/>
          </a:xfrm>
          <a:prstGeom prst="rect">
            <a:avLst/>
          </a:prstGeom>
        </p:spPr>
      </p:pic>
      <p:sp>
        <p:nvSpPr>
          <p:cNvPr id="32" name="Text 25"/>
          <p:cNvSpPr/>
          <p:nvPr/>
        </p:nvSpPr>
        <p:spPr>
          <a:xfrm>
            <a:off x="1097280" y="36576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Phòng R&amp;D &amp; SX</a:t>
            </a:r>
            <a:endParaRPr lang="en-US" sz="1300" dirty="0"/>
          </a:p>
        </p:txBody>
      </p:sp>
      <p:sp>
        <p:nvSpPr>
          <p:cNvPr id="33" name="Text 26"/>
          <p:cNvSpPr/>
          <p:nvPr/>
        </p:nvSpPr>
        <p:spPr>
          <a:xfrm>
            <a:off x="1097280" y="3977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BOM, định mức, routing, lệnh SX, báo cáo giá thành</a:t>
            </a:r>
            <a:endParaRPr lang="en-US" sz="900" dirty="0"/>
          </a:p>
        </p:txBody>
      </p:sp>
      <p:sp>
        <p:nvSpPr>
          <p:cNvPr id="34" name="Shape 27"/>
          <p:cNvSpPr/>
          <p:nvPr/>
        </p:nvSpPr>
        <p:spPr>
          <a:xfrm>
            <a:off x="4709160" y="356616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4709160" y="3566160"/>
            <a:ext cx="54864" cy="1005840"/>
          </a:xfrm>
          <a:prstGeom prst="rect">
            <a:avLst/>
          </a:prstGeom>
          <a:solidFill>
            <a:srgbClr val="D97706"/>
          </a:solidFill>
          <a:ln/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3749040"/>
            <a:ext cx="320040" cy="320040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5349240" y="365760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Phòng QC</a:t>
            </a:r>
            <a:endParaRPr lang="en-US" sz="1300" dirty="0"/>
          </a:p>
        </p:txBody>
      </p:sp>
      <p:sp>
        <p:nvSpPr>
          <p:cNvPr id="38" name="Text 30"/>
          <p:cNvSpPr/>
          <p:nvPr/>
        </p:nvSpPr>
        <p:spPr>
          <a:xfrm>
            <a:off x="5349240" y="397764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Tiêu chuẩn QC, mẫu phiếu kiểm tra, COA/COC</a:t>
            </a:r>
            <a:endParaRPr lang="en-US" sz="900" dirty="0"/>
          </a:p>
        </p:txBody>
      </p:sp>
      <p:sp>
        <p:nvSpPr>
          <p:cNvPr id="39" name="Shape 31"/>
          <p:cNvSpPr/>
          <p:nvPr/>
        </p:nvSpPr>
        <p:spPr>
          <a:xfrm>
            <a:off x="457200" y="4754880"/>
            <a:ext cx="4023360" cy="1005840"/>
          </a:xfrm>
          <a:prstGeom prst="rect">
            <a:avLst/>
          </a:prstGeom>
          <a:solidFill>
            <a:srgbClr val="FFFFFF"/>
          </a:solidFill>
          <a:ln/>
          <a:effectLst>
            <a:outerShdw sx="100000" sy="100000" kx="0" ky="0" algn="bl" rotWithShape="0" blurRad="50800" dist="12700" dir="8100000">
              <a:srgbClr val="000000">
                <a:alpha val="8000"/>
              </a:srgbClr>
            </a:outerShdw>
          </a:effectLst>
        </p:spPr>
      </p:sp>
      <p:sp>
        <p:nvSpPr>
          <p:cNvPr id="40" name="Shape 32"/>
          <p:cNvSpPr/>
          <p:nvPr/>
        </p:nvSpPr>
        <p:spPr>
          <a:xfrm>
            <a:off x="457200" y="4754880"/>
            <a:ext cx="54864" cy="1005840"/>
          </a:xfrm>
          <a:prstGeom prst="rect">
            <a:avLst/>
          </a:prstGeom>
          <a:solidFill>
            <a:srgbClr val="DC2626"/>
          </a:solidFill>
          <a:ln/>
        </p:spPr>
      </p:sp>
      <p:pic>
        <p:nvPicPr>
          <p:cNvPr id="4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0080" y="4937760"/>
            <a:ext cx="320040" cy="320040"/>
          </a:xfrm>
          <a:prstGeom prst="rect">
            <a:avLst/>
          </a:prstGeom>
        </p:spPr>
      </p:pic>
      <p:sp>
        <p:nvSpPr>
          <p:cNvPr id="42" name="Text 33"/>
          <p:cNvSpPr/>
          <p:nvPr/>
        </p:nvSpPr>
        <p:spPr>
          <a:xfrm>
            <a:off x="1097280" y="4846320"/>
            <a:ext cx="30175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Phòng IT</a:t>
            </a:r>
            <a:endParaRPr lang="en-US" sz="1300" dirty="0"/>
          </a:p>
        </p:txBody>
      </p:sp>
      <p:sp>
        <p:nvSpPr>
          <p:cNvPr id="43" name="Text 34"/>
          <p:cNvSpPr/>
          <p:nvPr/>
        </p:nvSpPr>
        <p:spPr>
          <a:xfrm>
            <a:off x="1097280" y="5166360"/>
            <a:ext cx="32004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Tài liệu tích hợp FAST-Base, mapping trường, kế hoạch migrate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8FAF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4864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Text 1"/>
          <p:cNvSpPr/>
          <p:nvPr/>
        </p:nvSpPr>
        <p:spPr>
          <a:xfrm>
            <a:off x="548640" y="274320"/>
            <a:ext cx="54864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Deadline &amp; Checklist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548640" y="6583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Tài liệu phải hoàn thành trước buổi khảo sát tương ứng</a:t>
            </a:r>
            <a:endParaRPr lang="en-US" sz="1100" dirty="0"/>
          </a:p>
        </p:txBody>
      </p:sp>
      <p:sp>
        <p:nvSpPr>
          <p:cNvPr id="5" name="Shape 3"/>
          <p:cNvSpPr/>
          <p:nvPr/>
        </p:nvSpPr>
        <p:spPr>
          <a:xfrm>
            <a:off x="548640" y="960120"/>
            <a:ext cx="8046720" cy="1828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" name="Shape 4"/>
          <p:cNvSpPr/>
          <p:nvPr/>
        </p:nvSpPr>
        <p:spPr>
          <a:xfrm>
            <a:off x="0" y="4892040"/>
            <a:ext cx="9144000" cy="251460"/>
          </a:xfrm>
          <a:prstGeom prst="rect">
            <a:avLst/>
          </a:prstGeom>
          <a:solidFill>
            <a:srgbClr val="1B2A4A"/>
          </a:solidFill>
          <a:ln/>
        </p:spPr>
      </p:sp>
      <p:sp>
        <p:nvSpPr>
          <p:cNvPr id="7" name="Text 5"/>
          <p:cNvSpPr/>
          <p:nvPr/>
        </p:nvSpPr>
        <p:spPr>
          <a:xfrm>
            <a:off x="548640" y="4892040"/>
            <a:ext cx="5486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Chuẩn bị Kick-off ERP D365 BC  |  BTChem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7772400" y="4892040"/>
            <a:ext cx="914400" cy="2514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 / 9</a:t>
            </a:r>
            <a:endParaRPr lang="en-US" sz="800" dirty="0"/>
          </a:p>
        </p:txBody>
      </p:sp>
      <p:sp>
        <p:nvSpPr>
          <p:cNvPr id="9" name="Shape 7"/>
          <p:cNvSpPr/>
          <p:nvPr/>
        </p:nvSpPr>
        <p:spPr>
          <a:xfrm>
            <a:off x="457200" y="1216152"/>
            <a:ext cx="137160" cy="13716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10" name="Shape 8"/>
          <p:cNvSpPr/>
          <p:nvPr/>
        </p:nvSpPr>
        <p:spPr>
          <a:xfrm>
            <a:off x="516636" y="1353312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1" name="Text 9"/>
          <p:cNvSpPr/>
          <p:nvPr/>
        </p:nvSpPr>
        <p:spPr>
          <a:xfrm>
            <a:off x="731520" y="114300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27/07</a:t>
            </a:r>
            <a:endParaRPr lang="en-US" sz="800" dirty="0"/>
          </a:p>
        </p:txBody>
      </p:sp>
      <p:sp>
        <p:nvSpPr>
          <p:cNvPr id="12" name="Text 10"/>
          <p:cNvSpPr/>
          <p:nvPr/>
        </p:nvSpPr>
        <p:spPr>
          <a:xfrm>
            <a:off x="1691640" y="114300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 dự án / HR</a:t>
            </a:r>
            <a:endParaRPr lang="en-US" sz="700" dirty="0"/>
          </a:p>
        </p:txBody>
      </p:sp>
      <p:sp>
        <p:nvSpPr>
          <p:cNvPr id="13" name="Text 11"/>
          <p:cNvSpPr/>
          <p:nvPr/>
        </p:nvSpPr>
        <p:spPr>
          <a:xfrm>
            <a:off x="3200400" y="114300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Sơ đồ TC · Quy trình KD tổng thể · Thống kê KL</a:t>
            </a:r>
            <a:endParaRPr lang="en-US" sz="750" dirty="0"/>
          </a:p>
        </p:txBody>
      </p:sp>
      <p:sp>
        <p:nvSpPr>
          <p:cNvPr id="14" name="Shape 12"/>
          <p:cNvSpPr/>
          <p:nvPr/>
        </p:nvSpPr>
        <p:spPr>
          <a:xfrm>
            <a:off x="457200" y="1554480"/>
            <a:ext cx="137160" cy="13716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15" name="Shape 13"/>
          <p:cNvSpPr/>
          <p:nvPr/>
        </p:nvSpPr>
        <p:spPr>
          <a:xfrm>
            <a:off x="516636" y="1691640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16" name="Text 14"/>
          <p:cNvSpPr/>
          <p:nvPr/>
        </p:nvSpPr>
        <p:spPr>
          <a:xfrm>
            <a:off x="731520" y="148132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28/07</a:t>
            </a:r>
            <a:endParaRPr lang="en-US" sz="800" dirty="0"/>
          </a:p>
        </p:txBody>
      </p:sp>
      <p:sp>
        <p:nvSpPr>
          <p:cNvPr id="17" name="Text 15"/>
          <p:cNvSpPr/>
          <p:nvPr/>
        </p:nvSpPr>
        <p:spPr>
          <a:xfrm>
            <a:off x="1691640" y="148132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Kho / KT / Sales</a:t>
            </a:r>
            <a:endParaRPr lang="en-US" sz="700" dirty="0"/>
          </a:p>
        </p:txBody>
      </p:sp>
      <p:sp>
        <p:nvSpPr>
          <p:cNvPr id="18" name="Text 16"/>
          <p:cNvSpPr/>
          <p:nvPr/>
        </p:nvSpPr>
        <p:spPr>
          <a:xfrm>
            <a:off x="3200400" y="148132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Item Master · Customer/Vendor Master · COA &amp; Dims</a:t>
            </a:r>
            <a:endParaRPr lang="en-US" sz="750" dirty="0"/>
          </a:p>
        </p:txBody>
      </p:sp>
      <p:sp>
        <p:nvSpPr>
          <p:cNvPr id="19" name="Shape 17"/>
          <p:cNvSpPr/>
          <p:nvPr/>
        </p:nvSpPr>
        <p:spPr>
          <a:xfrm>
            <a:off x="457200" y="1892808"/>
            <a:ext cx="137160" cy="13716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20" name="Shape 18"/>
          <p:cNvSpPr/>
          <p:nvPr/>
        </p:nvSpPr>
        <p:spPr>
          <a:xfrm>
            <a:off x="516636" y="2029968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1" name="Text 19"/>
          <p:cNvSpPr/>
          <p:nvPr/>
        </p:nvSpPr>
        <p:spPr>
          <a:xfrm>
            <a:off x="731520" y="181965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29/07</a:t>
            </a:r>
            <a:endParaRPr lang="en-US" sz="800" dirty="0"/>
          </a:p>
        </p:txBody>
      </p:sp>
      <p:sp>
        <p:nvSpPr>
          <p:cNvPr id="22" name="Text 20"/>
          <p:cNvSpPr/>
          <p:nvPr/>
        </p:nvSpPr>
        <p:spPr>
          <a:xfrm>
            <a:off x="1691640" y="181965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Sales</a:t>
            </a:r>
            <a:endParaRPr lang="en-US" sz="700" dirty="0"/>
          </a:p>
        </p:txBody>
      </p:sp>
      <p:sp>
        <p:nvSpPr>
          <p:cNvPr id="23" name="Text 21"/>
          <p:cNvSpPr/>
          <p:nvPr/>
        </p:nvSpPr>
        <p:spPr>
          <a:xfrm>
            <a:off x="3200400" y="181965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Chứng từ bán · Chính sách giá · Phê duyệt bán hàng</a:t>
            </a:r>
            <a:endParaRPr lang="en-US" sz="750" dirty="0"/>
          </a:p>
        </p:txBody>
      </p:sp>
      <p:sp>
        <p:nvSpPr>
          <p:cNvPr id="24" name="Shape 22"/>
          <p:cNvSpPr/>
          <p:nvPr/>
        </p:nvSpPr>
        <p:spPr>
          <a:xfrm>
            <a:off x="457200" y="2231136"/>
            <a:ext cx="137160" cy="137160"/>
          </a:xfrm>
          <a:prstGeom prst="ellipse">
            <a:avLst/>
          </a:prstGeom>
          <a:solidFill>
            <a:srgbClr val="EA580C"/>
          </a:solidFill>
          <a:ln/>
        </p:spPr>
      </p:sp>
      <p:sp>
        <p:nvSpPr>
          <p:cNvPr id="25" name="Shape 23"/>
          <p:cNvSpPr/>
          <p:nvPr/>
        </p:nvSpPr>
        <p:spPr>
          <a:xfrm>
            <a:off x="516636" y="2368296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26" name="Text 24"/>
          <p:cNvSpPr/>
          <p:nvPr/>
        </p:nvSpPr>
        <p:spPr>
          <a:xfrm>
            <a:off x="731520" y="215798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EA580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30/07</a:t>
            </a:r>
            <a:endParaRPr lang="en-US" sz="800" dirty="0"/>
          </a:p>
        </p:txBody>
      </p:sp>
      <p:sp>
        <p:nvSpPr>
          <p:cNvPr id="27" name="Text 25"/>
          <p:cNvSpPr/>
          <p:nvPr/>
        </p:nvSpPr>
        <p:spPr>
          <a:xfrm>
            <a:off x="1691640" y="215798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Mua hàng</a:t>
            </a:r>
            <a:endParaRPr lang="en-US" sz="700" dirty="0"/>
          </a:p>
        </p:txBody>
      </p:sp>
      <p:sp>
        <p:nvSpPr>
          <p:cNvPr id="28" name="Text 26"/>
          <p:cNvSpPr/>
          <p:nvPr/>
        </p:nvSpPr>
        <p:spPr>
          <a:xfrm>
            <a:off x="3200400" y="215798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Chứng từ mua · Ma trận phê duyệt</a:t>
            </a:r>
            <a:endParaRPr lang="en-US" sz="750" dirty="0"/>
          </a:p>
        </p:txBody>
      </p:sp>
      <p:sp>
        <p:nvSpPr>
          <p:cNvPr id="29" name="Shape 27"/>
          <p:cNvSpPr/>
          <p:nvPr/>
        </p:nvSpPr>
        <p:spPr>
          <a:xfrm>
            <a:off x="457200" y="2569464"/>
            <a:ext cx="137160" cy="137160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30" name="Shape 28"/>
          <p:cNvSpPr/>
          <p:nvPr/>
        </p:nvSpPr>
        <p:spPr>
          <a:xfrm>
            <a:off x="516636" y="2706624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1" name="Text 29"/>
          <p:cNvSpPr/>
          <p:nvPr/>
        </p:nvSpPr>
        <p:spPr>
          <a:xfrm>
            <a:off x="731520" y="249631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03/08</a:t>
            </a:r>
            <a:endParaRPr lang="en-US" sz="800" dirty="0"/>
          </a:p>
        </p:txBody>
      </p:sp>
      <p:sp>
        <p:nvSpPr>
          <p:cNvPr id="32" name="Text 30"/>
          <p:cNvSpPr/>
          <p:nvPr/>
        </p:nvSpPr>
        <p:spPr>
          <a:xfrm>
            <a:off x="1691640" y="249631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Kho</a:t>
            </a:r>
            <a:endParaRPr lang="en-US" sz="700" dirty="0"/>
          </a:p>
        </p:txBody>
      </p:sp>
      <p:sp>
        <p:nvSpPr>
          <p:cNvPr id="33" name="Text 31"/>
          <p:cNvSpPr/>
          <p:nvPr/>
        </p:nvSpPr>
        <p:spPr>
          <a:xfrm>
            <a:off x="3200400" y="249631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Sơ đồ kho · Chính sách lô/serial</a:t>
            </a:r>
            <a:endParaRPr lang="en-US" sz="750" dirty="0"/>
          </a:p>
        </p:txBody>
      </p:sp>
      <p:sp>
        <p:nvSpPr>
          <p:cNvPr id="34" name="Shape 32"/>
          <p:cNvSpPr/>
          <p:nvPr/>
        </p:nvSpPr>
        <p:spPr>
          <a:xfrm>
            <a:off x="457200" y="2907792"/>
            <a:ext cx="137160" cy="137160"/>
          </a:xfrm>
          <a:prstGeom prst="ellipse">
            <a:avLst/>
          </a:prstGeom>
          <a:solidFill>
            <a:srgbClr val="D97706"/>
          </a:solidFill>
          <a:ln/>
        </p:spPr>
      </p:sp>
      <p:sp>
        <p:nvSpPr>
          <p:cNvPr id="35" name="Shape 33"/>
          <p:cNvSpPr/>
          <p:nvPr/>
        </p:nvSpPr>
        <p:spPr>
          <a:xfrm>
            <a:off x="516636" y="3044952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36" name="Text 34"/>
          <p:cNvSpPr/>
          <p:nvPr/>
        </p:nvSpPr>
        <p:spPr>
          <a:xfrm>
            <a:off x="731520" y="283464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9770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04/08</a:t>
            </a:r>
            <a:endParaRPr lang="en-US" sz="800" dirty="0"/>
          </a:p>
        </p:txBody>
      </p:sp>
      <p:sp>
        <p:nvSpPr>
          <p:cNvPr id="37" name="Text 35"/>
          <p:cNvSpPr/>
          <p:nvPr/>
        </p:nvSpPr>
        <p:spPr>
          <a:xfrm>
            <a:off x="1691640" y="283464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Sản xuất</a:t>
            </a:r>
            <a:endParaRPr lang="en-US" sz="700" dirty="0"/>
          </a:p>
        </p:txBody>
      </p:sp>
      <p:sp>
        <p:nvSpPr>
          <p:cNvPr id="38" name="Text 36"/>
          <p:cNvSpPr/>
          <p:nvPr/>
        </p:nvSpPr>
        <p:spPr>
          <a:xfrm>
            <a:off x="3200400" y="283464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BOM · Định mức · Routing · Lệnh SX · Giá thành</a:t>
            </a:r>
            <a:endParaRPr lang="en-US" sz="750" dirty="0"/>
          </a:p>
        </p:txBody>
      </p:sp>
      <p:sp>
        <p:nvSpPr>
          <p:cNvPr id="39" name="Shape 37"/>
          <p:cNvSpPr/>
          <p:nvPr/>
        </p:nvSpPr>
        <p:spPr>
          <a:xfrm>
            <a:off x="457200" y="3246120"/>
            <a:ext cx="137160" cy="137160"/>
          </a:xfrm>
          <a:prstGeom prst="ellipse">
            <a:avLst/>
          </a:prstGeom>
          <a:solidFill>
            <a:srgbClr val="DC2626"/>
          </a:solidFill>
          <a:ln/>
        </p:spPr>
      </p:sp>
      <p:sp>
        <p:nvSpPr>
          <p:cNvPr id="40" name="Shape 38"/>
          <p:cNvSpPr/>
          <p:nvPr/>
        </p:nvSpPr>
        <p:spPr>
          <a:xfrm>
            <a:off x="516636" y="3383280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1" name="Text 39"/>
          <p:cNvSpPr/>
          <p:nvPr/>
        </p:nvSpPr>
        <p:spPr>
          <a:xfrm>
            <a:off x="731520" y="3172968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DC262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05/08</a:t>
            </a:r>
            <a:endParaRPr lang="en-US" sz="800" dirty="0"/>
          </a:p>
        </p:txBody>
      </p:sp>
      <p:sp>
        <p:nvSpPr>
          <p:cNvPr id="42" name="Text 40"/>
          <p:cNvSpPr/>
          <p:nvPr/>
        </p:nvSpPr>
        <p:spPr>
          <a:xfrm>
            <a:off x="1691640" y="3172968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QC</a:t>
            </a:r>
            <a:endParaRPr lang="en-US" sz="700" dirty="0"/>
          </a:p>
        </p:txBody>
      </p:sp>
      <p:sp>
        <p:nvSpPr>
          <p:cNvPr id="43" name="Text 41"/>
          <p:cNvSpPr/>
          <p:nvPr/>
        </p:nvSpPr>
        <p:spPr>
          <a:xfrm>
            <a:off x="3200400" y="3172968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Tiêu chuẩn QC · Mẫu kiểm tra · COA/COC</a:t>
            </a:r>
            <a:endParaRPr lang="en-US" sz="750" dirty="0"/>
          </a:p>
        </p:txBody>
      </p:sp>
      <p:sp>
        <p:nvSpPr>
          <p:cNvPr id="44" name="Shape 42"/>
          <p:cNvSpPr/>
          <p:nvPr/>
        </p:nvSpPr>
        <p:spPr>
          <a:xfrm>
            <a:off x="457200" y="3584448"/>
            <a:ext cx="137160" cy="137160"/>
          </a:xfrm>
          <a:prstGeom prst="ellipse">
            <a:avLst/>
          </a:prstGeom>
          <a:solidFill>
            <a:srgbClr val="0D9488"/>
          </a:solidFill>
          <a:ln/>
        </p:spPr>
      </p:sp>
      <p:sp>
        <p:nvSpPr>
          <p:cNvPr id="45" name="Shape 43"/>
          <p:cNvSpPr/>
          <p:nvPr/>
        </p:nvSpPr>
        <p:spPr>
          <a:xfrm>
            <a:off x="516636" y="3721608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46" name="Text 44"/>
          <p:cNvSpPr/>
          <p:nvPr/>
        </p:nvSpPr>
        <p:spPr>
          <a:xfrm>
            <a:off x="731520" y="3511296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D948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06/08</a:t>
            </a:r>
            <a:endParaRPr lang="en-US" sz="800" dirty="0"/>
          </a:p>
        </p:txBody>
      </p:sp>
      <p:sp>
        <p:nvSpPr>
          <p:cNvPr id="47" name="Text 45"/>
          <p:cNvSpPr/>
          <p:nvPr/>
        </p:nvSpPr>
        <p:spPr>
          <a:xfrm>
            <a:off x="1691640" y="3511296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Kế toán</a:t>
            </a:r>
            <a:endParaRPr lang="en-US" sz="700" dirty="0"/>
          </a:p>
        </p:txBody>
      </p:sp>
      <p:sp>
        <p:nvSpPr>
          <p:cNvPr id="48" name="Text 46"/>
          <p:cNvSpPr/>
          <p:nvPr/>
        </p:nvSpPr>
        <p:spPr>
          <a:xfrm>
            <a:off x="3200400" y="3511296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Chính sách KT · BCTC · TSCĐ</a:t>
            </a:r>
            <a:endParaRPr lang="en-US" sz="750" dirty="0"/>
          </a:p>
        </p:txBody>
      </p:sp>
      <p:sp>
        <p:nvSpPr>
          <p:cNvPr id="49" name="Shape 47"/>
          <p:cNvSpPr/>
          <p:nvPr/>
        </p:nvSpPr>
        <p:spPr>
          <a:xfrm>
            <a:off x="457200" y="3922776"/>
            <a:ext cx="137160" cy="137160"/>
          </a:xfrm>
          <a:prstGeom prst="ellipse">
            <a:avLst/>
          </a:prstGeom>
          <a:solidFill>
            <a:srgbClr val="2563EB"/>
          </a:solidFill>
          <a:ln/>
        </p:spPr>
      </p:sp>
      <p:sp>
        <p:nvSpPr>
          <p:cNvPr id="50" name="Shape 48"/>
          <p:cNvSpPr/>
          <p:nvPr/>
        </p:nvSpPr>
        <p:spPr>
          <a:xfrm>
            <a:off x="516636" y="4059936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1" name="Text 49"/>
          <p:cNvSpPr/>
          <p:nvPr/>
        </p:nvSpPr>
        <p:spPr>
          <a:xfrm>
            <a:off x="731520" y="3849624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2563E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10/08</a:t>
            </a:r>
            <a:endParaRPr lang="en-US" sz="800" dirty="0"/>
          </a:p>
        </p:txBody>
      </p:sp>
      <p:sp>
        <p:nvSpPr>
          <p:cNvPr id="52" name="Text 50"/>
          <p:cNvSpPr/>
          <p:nvPr/>
        </p:nvSpPr>
        <p:spPr>
          <a:xfrm>
            <a:off x="1691640" y="38496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</a:t>
            </a:r>
            <a:endParaRPr lang="en-US" sz="700" dirty="0"/>
          </a:p>
        </p:txBody>
      </p:sp>
      <p:sp>
        <p:nvSpPr>
          <p:cNvPr id="53" name="Text 51"/>
          <p:cNvSpPr/>
          <p:nvPr/>
        </p:nvSpPr>
        <p:spPr>
          <a:xfrm>
            <a:off x="3200400" y="3849624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Tài liệu tích hợp · Mapping dữ liệu</a:t>
            </a:r>
            <a:endParaRPr lang="en-US" sz="750" dirty="0"/>
          </a:p>
        </p:txBody>
      </p:sp>
      <p:sp>
        <p:nvSpPr>
          <p:cNvPr id="54" name="Shape 52"/>
          <p:cNvSpPr/>
          <p:nvPr/>
        </p:nvSpPr>
        <p:spPr>
          <a:xfrm>
            <a:off x="457200" y="4261104"/>
            <a:ext cx="137160" cy="137160"/>
          </a:xfrm>
          <a:prstGeom prst="ellipse">
            <a:avLst/>
          </a:prstGeom>
          <a:solidFill>
            <a:srgbClr val="7C3AED"/>
          </a:solidFill>
          <a:ln/>
        </p:spPr>
      </p:sp>
      <p:sp>
        <p:nvSpPr>
          <p:cNvPr id="55" name="Shape 53"/>
          <p:cNvSpPr/>
          <p:nvPr/>
        </p:nvSpPr>
        <p:spPr>
          <a:xfrm>
            <a:off x="516636" y="4398264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56" name="Text 54"/>
          <p:cNvSpPr/>
          <p:nvPr/>
        </p:nvSpPr>
        <p:spPr>
          <a:xfrm>
            <a:off x="731520" y="4187952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7C3AE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11/08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1691640" y="4187952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IT / KT / Kho</a:t>
            </a:r>
            <a:endParaRPr lang="en-US" sz="700" dirty="0"/>
          </a:p>
        </p:txBody>
      </p:sp>
      <p:sp>
        <p:nvSpPr>
          <p:cNvPr id="58" name="Text 56"/>
          <p:cNvSpPr/>
          <p:nvPr/>
        </p:nvSpPr>
        <p:spPr>
          <a:xfrm>
            <a:off x="3200400" y="4187952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Nguồn dữ liệu migrate · Kế hoạch cutover</a:t>
            </a:r>
            <a:endParaRPr lang="en-US" sz="750" dirty="0"/>
          </a:p>
        </p:txBody>
      </p:sp>
      <p:sp>
        <p:nvSpPr>
          <p:cNvPr id="59" name="Shape 57"/>
          <p:cNvSpPr/>
          <p:nvPr/>
        </p:nvSpPr>
        <p:spPr>
          <a:xfrm>
            <a:off x="457200" y="4599432"/>
            <a:ext cx="137160" cy="137160"/>
          </a:xfrm>
          <a:prstGeom prst="ellipse">
            <a:avLst/>
          </a:prstGeom>
          <a:solidFill>
            <a:srgbClr val="059669"/>
          </a:solidFill>
          <a:ln/>
        </p:spPr>
      </p:sp>
      <p:sp>
        <p:nvSpPr>
          <p:cNvPr id="60" name="Shape 58"/>
          <p:cNvSpPr/>
          <p:nvPr/>
        </p:nvSpPr>
        <p:spPr>
          <a:xfrm>
            <a:off x="516636" y="4736592"/>
            <a:ext cx="27432" cy="201168"/>
          </a:xfrm>
          <a:prstGeom prst="rect">
            <a:avLst/>
          </a:prstGeom>
          <a:solidFill>
            <a:srgbClr val="E2E8F0"/>
          </a:solidFill>
          <a:ln/>
        </p:spPr>
      </p:sp>
      <p:sp>
        <p:nvSpPr>
          <p:cNvPr id="61" name="Text 59"/>
          <p:cNvSpPr/>
          <p:nvPr/>
        </p:nvSpPr>
        <p:spPr>
          <a:xfrm>
            <a:off x="731520" y="45262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00" b="1" dirty="0">
                <a:solidFill>
                  <a:srgbClr val="05966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Trước 14/08</a:t>
            </a:r>
            <a:endParaRPr lang="en-US" sz="800" dirty="0"/>
          </a:p>
        </p:txBody>
      </p:sp>
      <p:sp>
        <p:nvSpPr>
          <p:cNvPr id="62" name="Text 60"/>
          <p:cNvSpPr/>
          <p:nvPr/>
        </p:nvSpPr>
        <p:spPr>
          <a:xfrm>
            <a:off x="1691640" y="4526280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00" dirty="0">
                <a:solidFill>
                  <a:srgbClr val="64748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 dự án</a:t>
            </a:r>
            <a:endParaRPr lang="en-US" sz="700" dirty="0"/>
          </a:p>
        </p:txBody>
      </p:sp>
      <p:sp>
        <p:nvSpPr>
          <p:cNvPr id="63" name="Text 61"/>
          <p:cNvSpPr/>
          <p:nvPr/>
        </p:nvSpPr>
        <p:spPr>
          <a:xfrm>
            <a:off x="3200400" y="45262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750" dirty="0">
                <a:solidFill>
                  <a:srgbClr val="1E29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Tình huống đặc biệt · Tổng hợp Fit-Gap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B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73152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3" name="Shape 1"/>
          <p:cNvSpPr/>
          <p:nvPr/>
        </p:nvSpPr>
        <p:spPr>
          <a:xfrm>
            <a:off x="6400800" y="-914400"/>
            <a:ext cx="5486400" cy="5486400"/>
          </a:xfrm>
          <a:prstGeom prst="ellipse">
            <a:avLst/>
          </a:prstGeom>
          <a:solidFill>
            <a:srgbClr val="1E3A5F">
              <a:alpha val="40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828800" y="1828800"/>
            <a:ext cx="3657600" cy="3657600"/>
          </a:xfrm>
          <a:prstGeom prst="ellipse">
            <a:avLst/>
          </a:prstGeom>
          <a:solidFill>
            <a:srgbClr val="1E3A5F">
              <a:alpha val="30000"/>
            </a:srgbClr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09728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spc="600" kern="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CHUẨN BỊ TỐT</a:t>
            </a:r>
            <a:endParaRPr lang="en-US" sz="4000" dirty="0"/>
          </a:p>
        </p:txBody>
      </p:sp>
      <p:sp>
        <p:nvSpPr>
          <p:cNvPr id="6" name="Text 4"/>
          <p:cNvSpPr/>
          <p:nvPr/>
        </p:nvSpPr>
        <p:spPr>
          <a:xfrm>
            <a:off x="731520" y="1645920"/>
            <a:ext cx="73152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dirty="0">
                <a:solidFill>
                  <a:srgbClr val="06B6D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KHỞI ĐẦU THUẬN LỢI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731520" y="2468880"/>
            <a:ext cx="1371600" cy="36576"/>
          </a:xfrm>
          <a:prstGeom prst="rect">
            <a:avLst/>
          </a:prstGeom>
          <a:solidFill>
            <a:srgbClr val="06B6D4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2743200"/>
            <a:ext cx="64008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Mỗi phòng ban chuẩn bị đầy đủ tài liệu &amp;&amp; dữ liệu</a:t>
            </a:r>
            <a:endParaRPr lang="en-US" sz="1400" dirty="0"/>
          </a:p>
          <a:p>
            <a:pPr indent="0" marL="0">
              <a:buNone/>
            </a:pPr>
            <a:r>
              <a:rPr lang="en-US" sz="1400" dirty="0">
                <a:solidFill>
                  <a:srgbClr val="CBD5E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Giúp buổi khảo sát diễn ra hiệu quả, đúng tiến độ</a:t>
            </a:r>
            <a:endParaRPr lang="en-US" sz="1400" dirty="0"/>
          </a:p>
          <a:p>
            <a:pPr indent="0" marL="0">
              <a:buNone/>
            </a:pPr>
            <a:endParaRPr lang="en-US" sz="1400" dirty="0"/>
          </a:p>
          <a:p>
            <a:pPr indent="0" marL="0">
              <a:buNone/>
            </a:pPr>
            <a:r>
              <a:rPr lang="en-US" sz="1300" b="1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BTChem - Ban Chuyển đổi Số</a:t>
            </a:r>
            <a:endParaRPr lang="en-US" sz="1400" dirty="0"/>
          </a:p>
          <a:p>
            <a:pPr indent="0" marL="0">
              <a:buNone/>
            </a:pPr>
            <a:r>
              <a:rPr lang="en-US" sz="1100" dirty="0">
                <a:solidFill>
                  <a:srgbClr val="94A3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07/2026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Chuẩn bị Kick-off Dự án ERP D365 BC</dc:title>
  <dc:subject>Yêu cầu chuẩn bị trước Kick-off</dc:subject>
  <dc:creator>BTChem - Ban Chuyển đổi Số</dc:creator>
  <cp:lastModifiedBy>BTChem - Ban Chuyển đổi Số</cp:lastModifiedBy>
  <cp:revision>1</cp:revision>
  <dcterms:created xsi:type="dcterms:W3CDTF">2026-07-09T11:08:57Z</dcterms:created>
  <dcterms:modified xsi:type="dcterms:W3CDTF">2026-07-09T11:08:57Z</dcterms:modified>
</cp:coreProperties>
</file>