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9" r:id="rId2"/>
    <p:sldId id="256" r:id="rId3"/>
    <p:sldId id="257" r:id="rId4"/>
    <p:sldId id="258" r:id="rId5"/>
    <p:sldId id="2147376361" r:id="rId6"/>
  </p:sldIdLst>
  <p:sldSz cx="12192000" cy="68580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33CAEF-DE45-3CDF-3969-87D20537356B}" v="151" dt="2026-08-24T05:04:47.4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Kính chào Ban lãnh đạo và các anh chị của BTChem. Thay mặt đội ngũ FPT, tôi xin gửi lời cảm ơn chân thành vì đã tin tưởng lựa chọn chúng tôi đồng hành trong dự án chuyển đổi ERP quan trọng này.</a:t>
            </a:r>
          </a:p>
          <a:p>
            <a:r>
              <a:rPr lang="vi-VN"/>
              <a:t>Buổi kick-off hôm nay đánh dấu cột mốc chính thức khởi động dự án. Mục tiêu của chúng ta là thống nhất tầm nhìn, phạm vi, cách thức tổ chức và lộ trình triển khai, để hai bên cùng bước vào dự án với sự tự tin và cam kết cao nhất.</a:t>
            </a:r>
          </a:p>
          <a:p>
            <a:r>
              <a:rPr lang="vi-VN"/>
              <a:t>FPT là đối tác triển khai Microsoft Dynamics 365 giàu kinh nghiệm, và chúng tôi cam kết mang đến cho BTChem một hệ thống hiện đại, vận hành ổn định và tạo ra giá trị thực sự cho hoạt động sản xuất kinh doanh.</a:t>
            </a:r>
            <a:endParaRPr lang="en-US"/>
          </a:p>
        </p:txBody>
      </p:sp>
      <p:sp>
        <p:nvSpPr>
          <p:cNvPr id="4" name="Slide Number Placeholder 3"/>
          <p:cNvSpPr>
            <a:spLocks noGrp="1"/>
          </p:cNvSpPr>
          <p:nvPr>
            <p:ph type="sldNum" idx="11"/>
          </p:nvPr>
        </p:nvSpPr>
        <p:spPr/>
        <p:txBody>
          <a:bodyPr/>
          <a:lstStyle/>
          <a:p>
            <a:pPr indent="0" algn="r">
              <a:buNone/>
            </a:pPr>
            <a:fld id="{199D95FA-1423-4940-B8F7-AEA818B11A28}" type="slidenum">
              <a:rPr lang="en-US" sz="1400" b="0" strike="noStrike" spc="-1" smtClean="0">
                <a:solidFill>
                  <a:srgbClr val="000000"/>
                </a:solidFill>
                <a:latin typeface="Times New Roman"/>
              </a:rPr>
              <a:t>1</a:t>
            </a:fld>
            <a:endParaRPr lang="en-US" sz="1400" b="0" strike="noStrike" spc="-1">
              <a:solidFill>
                <a:srgbClr val="000000"/>
              </a:solidFill>
              <a:latin typeface="Times New Roman"/>
            </a:endParaRPr>
          </a:p>
        </p:txBody>
      </p:sp>
    </p:spTree>
    <p:extLst>
      <p:ext uri="{BB962C8B-B14F-4D97-AF65-F5344CB8AC3E}">
        <p14:creationId xmlns:p14="http://schemas.microsoft.com/office/powerpoint/2010/main" val="259480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3"/>
        <p:cNvGrpSpPr/>
        <p:nvPr/>
      </p:nvGrpSpPr>
      <p:grpSpPr>
        <a:xfrm>
          <a:off x="0" y="0"/>
          <a:ext cx="0" cy="0"/>
          <a:chOff x="0" y="0"/>
          <a:chExt cx="0" cy="0"/>
        </a:xfrm>
      </p:grpSpPr>
      <p:sp>
        <p:nvSpPr>
          <p:cNvPr id="2984" name="Google Shape;2984;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5" name="Google Shape;298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19">
    <p:spTree>
      <p:nvGrpSpPr>
        <p:cNvPr id="1" name=""/>
        <p:cNvGrpSpPr/>
        <p:nvPr/>
      </p:nvGrpSpPr>
      <p:grpSpPr>
        <a:xfrm>
          <a:off x="0" y="0"/>
          <a:ext cx="0" cy="0"/>
          <a:chOff x="0" y="0"/>
          <a:chExt cx="0" cy="0"/>
        </a:xfrm>
      </p:grpSpPr>
      <p:sp>
        <p:nvSpPr>
          <p:cNvPr id="2" name="PlaceHolder 1"/>
          <p:cNvSpPr>
            <a:spLocks noGrp="1"/>
          </p:cNvSpPr>
          <p:nvPr>
            <p:ph type="sldNum" idx="7"/>
          </p:nvPr>
        </p:nvSpPr>
        <p:spPr/>
        <p:txBody>
          <a:bodyPr/>
          <a:lstStyle/>
          <a:p>
            <a:fld id="{5A24E557-FFC2-43EF-BD1D-81914F46DDC0}"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ank You">
  <p:cSld name="1_Thank You">
    <p:spTree>
      <p:nvGrpSpPr>
        <p:cNvPr id="1" name="Shape 553"/>
        <p:cNvGrpSpPr/>
        <p:nvPr/>
      </p:nvGrpSpPr>
      <p:grpSpPr>
        <a:xfrm>
          <a:off x="0" y="0"/>
          <a:ext cx="0" cy="0"/>
          <a:chOff x="0" y="0"/>
          <a:chExt cx="0" cy="0"/>
        </a:xfrm>
      </p:grpSpPr>
      <p:pic>
        <p:nvPicPr>
          <p:cNvPr id="554" name="Google Shape;554;p58"/>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0" y="-37724"/>
            <a:ext cx="12192000" cy="6913258"/>
          </a:xfrm>
          <a:prstGeom prst="rect">
            <a:avLst/>
          </a:prstGeom>
          <a:noFill/>
          <a:ln>
            <a:noFill/>
          </a:ln>
        </p:spPr>
      </p:pic>
      <p:sp>
        <p:nvSpPr>
          <p:cNvPr id="555" name="Google Shape;555;p58"/>
          <p:cNvSpPr/>
          <p:nvPr/>
        </p:nvSpPr>
        <p:spPr>
          <a:xfrm>
            <a:off x="-19373" y="-37724"/>
            <a:ext cx="12211374" cy="6913258"/>
          </a:xfrm>
          <a:prstGeom prst="rect">
            <a:avLst/>
          </a:prstGeom>
          <a:gradFill>
            <a:gsLst>
              <a:gs pos="0">
                <a:srgbClr val="262626">
                  <a:alpha val="59607"/>
                </a:srgbClr>
              </a:gs>
              <a:gs pos="66000">
                <a:srgbClr val="080808">
                  <a:alpha val="0"/>
                </a:srgbClr>
              </a:gs>
              <a:gs pos="100000">
                <a:srgbClr val="080808">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Quattrocento Sans"/>
              <a:buNone/>
            </a:pPr>
            <a:endParaRPr sz="1800" b="0" i="0" u="none" strike="noStrike" cap="none">
              <a:solidFill>
                <a:srgbClr val="FFFFFF"/>
              </a:solidFill>
              <a:latin typeface="Quattrocento Sans"/>
              <a:ea typeface="Quattrocento Sans"/>
              <a:cs typeface="Quattrocento Sans"/>
              <a:sym typeface="Quattrocento Sans"/>
            </a:endParaRPr>
          </a:p>
        </p:txBody>
      </p:sp>
      <p:sp>
        <p:nvSpPr>
          <p:cNvPr id="556" name="Google Shape;556;p58"/>
          <p:cNvSpPr/>
          <p:nvPr/>
        </p:nvSpPr>
        <p:spPr>
          <a:xfrm>
            <a:off x="0" y="-23446"/>
            <a:ext cx="12192000" cy="6913258"/>
          </a:xfrm>
          <a:prstGeom prst="rect">
            <a:avLst/>
          </a:prstGeom>
          <a:gradFill>
            <a:gsLst>
              <a:gs pos="0">
                <a:srgbClr val="080808">
                  <a:alpha val="87450"/>
                </a:srgbClr>
              </a:gs>
              <a:gs pos="47000">
                <a:srgbClr val="080808">
                  <a:alpha val="0"/>
                </a:srgbClr>
              </a:gs>
              <a:gs pos="100000">
                <a:srgbClr val="080808">
                  <a:alpha val="0"/>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Quattrocento Sans"/>
              <a:buNone/>
            </a:pPr>
            <a:endParaRPr sz="1800" b="0" i="0" u="none" strike="noStrike" cap="none">
              <a:solidFill>
                <a:srgbClr val="FFFFFF"/>
              </a:solidFill>
              <a:latin typeface="Quattrocento Sans"/>
              <a:ea typeface="Quattrocento Sans"/>
              <a:cs typeface="Quattrocento Sans"/>
              <a:sym typeface="Quattrocento Sans"/>
            </a:endParaRPr>
          </a:p>
        </p:txBody>
      </p:sp>
      <p:sp>
        <p:nvSpPr>
          <p:cNvPr id="557" name="Google Shape;557;p58"/>
          <p:cNvSpPr txBox="1">
            <a:spLocks noGrp="1"/>
          </p:cNvSpPr>
          <p:nvPr>
            <p:ph type="body" idx="1"/>
          </p:nvPr>
        </p:nvSpPr>
        <p:spPr>
          <a:xfrm>
            <a:off x="690059" y="3978761"/>
            <a:ext cx="4884737" cy="70036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5400"/>
              <a:buFont typeface="Arial"/>
              <a:buNone/>
              <a:defRPr sz="5400" b="1" i="0" u="none" strike="noStrike" cap="none">
                <a:solidFill>
                  <a:schemeClr val="lt1"/>
                </a:solidFill>
                <a:latin typeface="Quattrocento Sans"/>
                <a:ea typeface="Quattrocento Sans"/>
                <a:cs typeface="Quattrocento Sans"/>
                <a:sym typeface="Quattrocento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558" name="Google Shape;558;p58"/>
          <p:cNvSpPr txBox="1">
            <a:spLocks noGrp="1"/>
          </p:cNvSpPr>
          <p:nvPr>
            <p:ph type="body" idx="2"/>
          </p:nvPr>
        </p:nvSpPr>
        <p:spPr>
          <a:xfrm>
            <a:off x="690059" y="4899767"/>
            <a:ext cx="4884737" cy="166845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1" i="0" u="none" strike="noStrike" cap="none">
                <a:solidFill>
                  <a:schemeClr val="lt1"/>
                </a:solidFill>
                <a:latin typeface="Quattrocento Sans"/>
                <a:ea typeface="Quattrocento Sans"/>
                <a:cs typeface="Quattrocento Sans"/>
                <a:sym typeface="Quattrocento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pic>
        <p:nvPicPr>
          <p:cNvPr id="559" name="Google Shape;559;p5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8328" y="491728"/>
            <a:ext cx="1123976" cy="729876"/>
          </a:xfrm>
          <a:prstGeom prst="rect">
            <a:avLst/>
          </a:prstGeom>
          <a:noFill/>
          <a:ln>
            <a:noFill/>
          </a:ln>
        </p:spPr>
      </p:pic>
    </p:spTree>
    <p:extLst>
      <p:ext uri="{BB962C8B-B14F-4D97-AF65-F5344CB8AC3E}">
        <p14:creationId xmlns:p14="http://schemas.microsoft.com/office/powerpoint/2010/main" val="41035192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Rounded Rectangle 5"/>
          <p:cNvSpPr/>
          <p:nvPr/>
        </p:nvSpPr>
        <p:spPr>
          <a:xfrm>
            <a:off x="-426600" y="1118520"/>
            <a:ext cx="266040" cy="685080"/>
          </a:xfrm>
          <a:prstGeom prst="roundRect">
            <a:avLst>
              <a:gd name="adj" fmla="val 8511"/>
            </a:avLst>
          </a:prstGeom>
          <a:solidFill>
            <a:srgbClr val="034EA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2" name="Rounded Rectangle 6"/>
          <p:cNvSpPr/>
          <p:nvPr/>
        </p:nvSpPr>
        <p:spPr>
          <a:xfrm>
            <a:off x="-426600" y="1914120"/>
            <a:ext cx="266040" cy="685080"/>
          </a:xfrm>
          <a:prstGeom prst="roundRect">
            <a:avLst>
              <a:gd name="adj" fmla="val 8511"/>
            </a:avLst>
          </a:prstGeom>
          <a:solidFill>
            <a:srgbClr val="19226D"/>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3" name="Rounded Rectangle 7"/>
          <p:cNvSpPr/>
          <p:nvPr/>
        </p:nvSpPr>
        <p:spPr>
          <a:xfrm>
            <a:off x="-426600" y="2710080"/>
            <a:ext cx="266040" cy="685080"/>
          </a:xfrm>
          <a:prstGeom prst="roundRect">
            <a:avLst>
              <a:gd name="adj" fmla="val 8511"/>
            </a:avLst>
          </a:prstGeom>
          <a:solidFill>
            <a:srgbClr val="33B2C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4" name="Rounded Rectangle 8"/>
          <p:cNvSpPr/>
          <p:nvPr/>
        </p:nvSpPr>
        <p:spPr>
          <a:xfrm>
            <a:off x="-426600" y="3506040"/>
            <a:ext cx="266040" cy="685080"/>
          </a:xfrm>
          <a:prstGeom prst="roundRect">
            <a:avLst>
              <a:gd name="adj" fmla="val 8511"/>
            </a:avLst>
          </a:prstGeom>
          <a:solidFill>
            <a:srgbClr val="50B848"/>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5" name="Rounded Rectangle 9"/>
          <p:cNvSpPr/>
          <p:nvPr/>
        </p:nvSpPr>
        <p:spPr>
          <a:xfrm>
            <a:off x="-426600" y="4302000"/>
            <a:ext cx="266040" cy="685080"/>
          </a:xfrm>
          <a:prstGeom prst="roundRect">
            <a:avLst>
              <a:gd name="adj" fmla="val 8511"/>
            </a:avLst>
          </a:prstGeom>
          <a:solidFill>
            <a:srgbClr val="F3712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6" name="Rounded Rectangle 10"/>
          <p:cNvSpPr/>
          <p:nvPr/>
        </p:nvSpPr>
        <p:spPr>
          <a:xfrm>
            <a:off x="-426600" y="5097600"/>
            <a:ext cx="266040" cy="685080"/>
          </a:xfrm>
          <a:prstGeom prst="roundRect">
            <a:avLst>
              <a:gd name="adj" fmla="val 8511"/>
            </a:avLst>
          </a:prstGeom>
          <a:solidFill>
            <a:srgbClr val="E4E5E6"/>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7" name="Footer Placeholder 2"/>
          <p:cNvSpPr/>
          <p:nvPr/>
        </p:nvSpPr>
        <p:spPr>
          <a:xfrm>
            <a:off x="525960" y="6415560"/>
            <a:ext cx="4114080" cy="251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218960">
              <a:lnSpc>
                <a:spcPct val="100000"/>
              </a:lnSpc>
            </a:pPr>
            <a:r>
              <a:rPr lang="en-US" sz="1050" b="0" strike="noStrike" spc="-1">
                <a:solidFill>
                  <a:schemeClr val="accent6">
                    <a:lumMod val="60000"/>
                    <a:lumOff val="40000"/>
                  </a:schemeClr>
                </a:solidFill>
                <a:latin typeface="Segoe UI"/>
              </a:rPr>
              <a:t>© Copyright FPT</a:t>
            </a:r>
            <a:endParaRPr lang="en-US" sz="1050" b="0" strike="noStrike" spc="-1">
              <a:solidFill>
                <a:srgbClr val="000000"/>
              </a:solidFill>
              <a:latin typeface="Arial"/>
            </a:endParaRPr>
          </a:p>
        </p:txBody>
      </p:sp>
      <p:sp>
        <p:nvSpPr>
          <p:cNvPr id="58" name="Rounded Rectangle 12"/>
          <p:cNvSpPr/>
          <p:nvPr/>
        </p:nvSpPr>
        <p:spPr>
          <a:xfrm>
            <a:off x="-426600" y="5893560"/>
            <a:ext cx="266040" cy="685080"/>
          </a:xfrm>
          <a:prstGeom prst="roundRect">
            <a:avLst>
              <a:gd name="adj" fmla="val 8511"/>
            </a:avLst>
          </a:prstGeom>
          <a:solidFill>
            <a:srgbClr val="B5B5B5"/>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pic>
        <p:nvPicPr>
          <p:cNvPr id="59" name="Image 0" descr=" "/>
          <p:cNvPicPr/>
          <p:nvPr/>
        </p:nvPicPr>
        <p:blipFill>
          <a:blip r:embed="rId4"/>
          <a:stretch/>
        </p:blipFill>
        <p:spPr>
          <a:xfrm>
            <a:off x="360" y="0"/>
            <a:ext cx="12191400" cy="867960"/>
          </a:xfrm>
          <a:prstGeom prst="rect">
            <a:avLst/>
          </a:prstGeom>
          <a:ln w="0">
            <a:noFill/>
          </a:ln>
        </p:spPr>
      </p:pic>
      <p:pic>
        <p:nvPicPr>
          <p:cNvPr id="60" name="Picture 1" descr="C:\Users\HaLT15\Desktop\FPT Software Doc.png"/>
          <p:cNvPicPr/>
          <p:nvPr/>
        </p:nvPicPr>
        <p:blipFill>
          <a:blip r:embed="rId5"/>
          <a:stretch/>
        </p:blipFill>
        <p:spPr>
          <a:xfrm>
            <a:off x="11060280" y="120960"/>
            <a:ext cx="1056240" cy="668520"/>
          </a:xfrm>
          <a:prstGeom prst="rect">
            <a:avLst/>
          </a:prstGeom>
          <a:ln w="0">
            <a:noFill/>
          </a:ln>
        </p:spPr>
      </p:pic>
      <p:sp>
        <p:nvSpPr>
          <p:cNvPr id="61" name="PlaceHolder 1"/>
          <p:cNvSpPr>
            <a:spLocks noGrp="1"/>
          </p:cNvSpPr>
          <p:nvPr>
            <p:ph type="sldNum" idx="7"/>
          </p:nvPr>
        </p:nvSpPr>
        <p:spPr>
          <a:xfrm>
            <a:off x="11311920" y="6415560"/>
            <a:ext cx="595440" cy="251280"/>
          </a:xfrm>
          <a:prstGeom prst="rect">
            <a:avLst/>
          </a:prstGeom>
          <a:noFill/>
          <a:ln w="0">
            <a:noFill/>
          </a:ln>
        </p:spPr>
        <p:txBody>
          <a:bodyPr lIns="90000" tIns="45000" rIns="90000" bIns="45000" anchor="t">
            <a:noAutofit/>
          </a:bodyPr>
          <a:lstStyle>
            <a:lvl1pPr indent="0" algn="r" defTabSz="914400">
              <a:lnSpc>
                <a:spcPct val="100000"/>
              </a:lnSpc>
              <a:buNone/>
              <a:tabLst>
                <a:tab pos="0" algn="l"/>
              </a:tabLst>
              <a:defRPr lang="x-none" sz="1200" b="0" strike="noStrike" spc="-1">
                <a:solidFill>
                  <a:srgbClr val="B5B5B5"/>
                </a:solidFill>
                <a:latin typeface="Segoe UI"/>
              </a:defRPr>
            </a:lvl1pPr>
          </a:lstStyle>
          <a:p>
            <a:pPr indent="0" algn="r" defTabSz="914400">
              <a:lnSpc>
                <a:spcPct val="100000"/>
              </a:lnSpc>
              <a:buNone/>
              <a:tabLst>
                <a:tab pos="0" algn="l"/>
              </a:tabLst>
            </a:pPr>
            <a:fld id="{FF3638A3-6634-44B6-B620-D8179235C089}" type="slidenum">
              <a:rPr lang="x-none" sz="1200" b="0" strike="noStrike" spc="-1">
                <a:solidFill>
                  <a:srgbClr val="B5B5B5"/>
                </a:solidFill>
                <a:latin typeface="Segoe UI"/>
              </a:rPr>
              <a:t>‹#›</a:t>
            </a:fld>
            <a:endParaRPr lang="en-US" sz="1200" b="0" strike="noStrike" spc="-1">
              <a:solidFill>
                <a:srgbClr val="000000"/>
              </a:solidFill>
              <a:latin typeface="Times New Roman"/>
            </a:endParaRPr>
          </a:p>
        </p:txBody>
      </p:sp>
      <p:sp>
        <p:nvSpPr>
          <p:cNvPr id="62"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strike="noStrike" spc="-1">
                <a:solidFill>
                  <a:schemeClr val="dk1"/>
                </a:solidFill>
                <a:latin typeface="Segoe UI"/>
              </a:rPr>
              <a:t>Click to edit the title text format</a:t>
            </a:r>
          </a:p>
        </p:txBody>
      </p:sp>
      <p:sp>
        <p:nvSpPr>
          <p:cNvPr id="63"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strike="noStrike" spc="-1">
                <a:solidFill>
                  <a:schemeClr val="dk1"/>
                </a:solidFill>
                <a:latin typeface="Segoe UI"/>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strike="noStrike" spc="-1">
                <a:solidFill>
                  <a:schemeClr val="dk1"/>
                </a:solidFill>
                <a:latin typeface="Segoe UI"/>
              </a:rPr>
              <a:t>Second Outline Level</a:t>
            </a:r>
          </a:p>
          <a:p>
            <a:pPr marL="1296000" lvl="2" indent="-288000">
              <a:lnSpc>
                <a:spcPct val="90000"/>
              </a:lnSpc>
              <a:spcBef>
                <a:spcPts val="850"/>
              </a:spcBef>
              <a:buClr>
                <a:srgbClr val="000000"/>
              </a:buClr>
              <a:buSzPct val="45000"/>
              <a:buFont typeface="Wingdings" charset="2"/>
              <a:buChar char=""/>
            </a:pPr>
            <a:r>
              <a:rPr lang="en-US" sz="1800" b="0" strike="noStrike" spc="-1">
                <a:solidFill>
                  <a:schemeClr val="dk1"/>
                </a:solidFill>
                <a:latin typeface="Segoe UI"/>
              </a:rPr>
              <a:t>Third Outline Level</a:t>
            </a:r>
          </a:p>
          <a:p>
            <a:pPr marL="1728000" lvl="3" indent="-216000">
              <a:lnSpc>
                <a:spcPct val="90000"/>
              </a:lnSpc>
              <a:spcBef>
                <a:spcPts val="567"/>
              </a:spcBef>
              <a:buClr>
                <a:srgbClr val="000000"/>
              </a:buClr>
              <a:buSzPct val="75000"/>
              <a:buFont typeface="Symbol" charset="2"/>
              <a:buChar char=""/>
            </a:pPr>
            <a:r>
              <a:rPr lang="en-US" sz="1800" b="0" strike="noStrike" spc="-1">
                <a:solidFill>
                  <a:schemeClr val="dk1"/>
                </a:solidFill>
                <a:latin typeface="Segoe UI"/>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Seventh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akeo.sharepoint.com/:x:/r/sites/BTCHEM-FPTDIGITAL/Shared%20Documents/00.%20Qu%E1%BA%A3n%20tr%E1%BB%8B%20d%E1%BB%B1%20%C3%A1n/Timeline_D%E1%BB%B1%20%C3%81n.xlsx?d=wc336b538c1e346efa0de446d658306aa&amp;csf=1&amp;web=1&amp;e=TSggK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hoakeo.sharepoint.com/:f:/r/sites/BTCHEM-FPTDIGITAL/Shared%20Documents/00.%20Qu%E1%BA%A3n%20tr%E1%BB%8B%20d%E1%BB%B1%20%C3%A1n/T%C3%A0i%20li%E1%BB%87u%20%C4%91%C3%A0o%20t%E1%BA%A1o%20t%E1%BB%95ng%20quan?d=w28e51151fc05403cae245a98ef94152b&amp;csf=1&amp;web=1&amp;e=RAgie6" TargetMode="External"/><Relationship Id="rId5" Type="http://schemas.openxmlformats.org/officeDocument/2006/relationships/hyperlink" Target="https://hoakeo.sharepoint.com/:x:/r/sites/BTCHEM-FPTDIGITAL/Shared%20Documents/02.%20Giai%20%C4%91o%E1%BA%A1n%20kh%E1%BA%A3o%20s%C3%A1t/2.2.%20L%E1%BB%8Bch%20l%C3%A0m%20vi%E1%BB%87c/L%E1%BB%8Bch%20k%E1%BA%BF%20ho%E1%BA%A1ch%20l%C3%A0m%20vi%E1%BB%87c_ERP_D365BC_BTChem.xlsx?d=w73b97d7ac3194a8eb42df67ed282a22c&amp;csf=1&amp;web=1&amp;e=DzVV8k" TargetMode="External"/><Relationship Id="rId4" Type="http://schemas.openxmlformats.org/officeDocument/2006/relationships/hyperlink" Target="https://hoakeo.sharepoint.com/:f:/r/sites/BTCHEM-FPTDIGITAL/Shared%20Documents/01.%20Chu%E1%BA%A9n%20b%E1%BB%8B%20v%C3%A0%20kh%E1%BB%9Fi%20%C4%91%E1%BB%99ng%20d%E1%BB%B1%20%C3%A1n?d=w588ff525540940efbdb07b87f02ae2f5&amp;csf=1&amp;web=1&amp;e=D3fKV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C5FFB0-F212-FEAE-4B67-9532E79D8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Eyebrow"/>
          <p:cNvSpPr txBox="1"/>
          <p:nvPr/>
        </p:nvSpPr>
        <p:spPr>
          <a:xfrm>
            <a:off x="503463" y="1715636"/>
            <a:ext cx="4172787" cy="546999"/>
          </a:xfrm>
          <a:prstGeom prst="rect">
            <a:avLst/>
          </a:prstGeom>
          <a:noFill/>
        </p:spPr>
        <p:txBody>
          <a:bodyPr wrap="square" lIns="0" tIns="0" rIns="0" bIns="0" rtlCol="0" anchor="t">
            <a:noAutofit/>
          </a:bodyPr>
          <a:lstStyle/>
          <a:p>
            <a:endParaRPr lang="vi-VN" sz="1400" b="1" spc="300" dirty="0">
              <a:solidFill>
                <a:srgbClr val="FFFFFF"/>
              </a:solidFill>
              <a:latin typeface="Segoe UI"/>
              <a:cs typeface="Segoe UI"/>
            </a:endParaRPr>
          </a:p>
          <a:p>
            <a:r>
              <a:rPr lang="vi-VN" sz="1400" b="1" spc="300">
                <a:solidFill>
                  <a:srgbClr val="FFFFFF"/>
                </a:solidFill>
                <a:cs typeface="Segoe UI"/>
              </a:rPr>
              <a:t>BÁO CÁO HÀNG TUẦN DỰ ÁN</a:t>
            </a:r>
            <a:endParaRPr lang="vi-VN" sz="1400" b="1" spc="300" dirty="0">
              <a:solidFill>
                <a:srgbClr val="FFFFFF"/>
              </a:solidFill>
              <a:cs typeface="Segoe UI"/>
            </a:endParaRPr>
          </a:p>
        </p:txBody>
      </p:sp>
      <p:sp>
        <p:nvSpPr>
          <p:cNvPr id="21" name="Tieu de 1"/>
          <p:cNvSpPr txBox="1"/>
          <p:nvPr/>
        </p:nvSpPr>
        <p:spPr>
          <a:xfrm>
            <a:off x="476250" y="2630714"/>
            <a:ext cx="7200000" cy="600000"/>
          </a:xfrm>
          <a:prstGeom prst="rect">
            <a:avLst/>
          </a:prstGeom>
          <a:noFill/>
        </p:spPr>
        <p:txBody>
          <a:bodyPr wrap="square" lIns="0" tIns="0" rIns="0" bIns="0" rtlCol="0" anchor="t">
            <a:noAutofit/>
          </a:bodyPr>
          <a:lstStyle/>
          <a:p>
            <a:pPr marL="0" indent="0">
              <a:buNone/>
            </a:pPr>
            <a:r>
              <a:rPr lang="vi-VN" sz="3200" b="1" dirty="0">
                <a:solidFill>
                  <a:srgbClr val="FFFFFF"/>
                </a:solidFill>
                <a:latin typeface="Segoe UI"/>
                <a:cs typeface="Segoe UI"/>
              </a:rPr>
              <a:t>TRIỂN KHAI PHẦN MỀM</a:t>
            </a:r>
          </a:p>
        </p:txBody>
      </p:sp>
      <p:sp>
        <p:nvSpPr>
          <p:cNvPr id="22" name="Tieu de 2"/>
          <p:cNvSpPr txBox="1"/>
          <p:nvPr/>
        </p:nvSpPr>
        <p:spPr>
          <a:xfrm>
            <a:off x="476250" y="3297464"/>
            <a:ext cx="7200000" cy="600000"/>
          </a:xfrm>
          <a:prstGeom prst="rect">
            <a:avLst/>
          </a:prstGeom>
          <a:noFill/>
        </p:spPr>
        <p:txBody>
          <a:bodyPr wrap="square" lIns="0" tIns="0" rIns="0" bIns="0" rtlCol="0" anchor="t">
            <a:noAutofit/>
          </a:bodyPr>
          <a:lstStyle/>
          <a:p>
            <a:pPr marL="0" indent="0">
              <a:buNone/>
            </a:pPr>
            <a:r>
              <a:rPr lang="vi-VN" sz="3200" b="1" dirty="0">
                <a:solidFill>
                  <a:srgbClr val="FF2321"/>
                </a:solidFill>
                <a:latin typeface="Segoe UI"/>
                <a:cs typeface="Segoe UI"/>
              </a:rPr>
              <a:t>ERP DYNAMICS 365</a:t>
            </a:r>
          </a:p>
        </p:txBody>
      </p:sp>
      <p:sp>
        <p:nvSpPr>
          <p:cNvPr id="23" name="Tieu de 3"/>
          <p:cNvSpPr txBox="1"/>
          <p:nvPr/>
        </p:nvSpPr>
        <p:spPr>
          <a:xfrm>
            <a:off x="476250" y="3916589"/>
            <a:ext cx="7200000" cy="600000"/>
          </a:xfrm>
          <a:prstGeom prst="rect">
            <a:avLst/>
          </a:prstGeom>
          <a:noFill/>
        </p:spPr>
        <p:txBody>
          <a:bodyPr wrap="square" lIns="0" tIns="0" rIns="0" bIns="0" rtlCol="0" anchor="t">
            <a:noAutofit/>
          </a:bodyPr>
          <a:lstStyle/>
          <a:p>
            <a:pPr marL="0" indent="0">
              <a:buNone/>
            </a:pPr>
            <a:r>
              <a:rPr lang="vi-VN" sz="3200" b="1" dirty="0">
                <a:solidFill>
                  <a:srgbClr val="FF2321"/>
                </a:solidFill>
                <a:latin typeface="Segoe UI"/>
                <a:cs typeface="Segoe UI"/>
              </a:rPr>
              <a:t>BUSINESS CENTRAL</a:t>
            </a:r>
          </a:p>
        </p:txBody>
      </p:sp>
      <p:sp>
        <p:nvSpPr>
          <p:cNvPr id="24" name="Phu de"/>
          <p:cNvSpPr txBox="1"/>
          <p:nvPr/>
        </p:nvSpPr>
        <p:spPr>
          <a:xfrm>
            <a:off x="476250" y="4654777"/>
            <a:ext cx="7200000" cy="420000"/>
          </a:xfrm>
          <a:prstGeom prst="rect">
            <a:avLst/>
          </a:prstGeom>
          <a:noFill/>
        </p:spPr>
        <p:txBody>
          <a:bodyPr wrap="square" lIns="0" tIns="0" rIns="0" bIns="0" rtlCol="0" anchor="t">
            <a:noAutofit/>
          </a:bodyPr>
          <a:lstStyle/>
          <a:p>
            <a:pPr marL="0" indent="0">
              <a:buNone/>
            </a:pPr>
            <a:r>
              <a:rPr lang="vi-VN" sz="1600" b="1" dirty="0">
                <a:solidFill>
                  <a:srgbClr val="87D7FF"/>
                </a:solidFill>
                <a:latin typeface="Segoe UI"/>
                <a:cs typeface="Segoe UI"/>
              </a:rPr>
              <a:t>tại Công ty TNHH SX – TM Hóa Keo Bình Thạnh</a:t>
            </a:r>
          </a:p>
        </p:txBody>
      </p:sp>
      <p:sp>
        <p:nvSpPr>
          <p:cNvPr id="26" name="Thoi gian"/>
          <p:cNvSpPr txBox="1"/>
          <p:nvPr/>
        </p:nvSpPr>
        <p:spPr>
          <a:xfrm>
            <a:off x="476250" y="6254750"/>
            <a:ext cx="4200000" cy="420000"/>
          </a:xfrm>
          <a:prstGeom prst="rect">
            <a:avLst/>
          </a:prstGeom>
          <a:noFill/>
        </p:spPr>
        <p:txBody>
          <a:bodyPr wrap="square" lIns="0" tIns="0" rIns="0" bIns="0" rtlCol="0" anchor="t">
            <a:noAutofit/>
          </a:bodyPr>
          <a:lstStyle/>
          <a:p>
            <a:r>
              <a:rPr lang="vi-VN" sz="1600">
                <a:solidFill>
                  <a:srgbClr val="FFFFFF"/>
                </a:solidFill>
                <a:latin typeface="Segoe UI"/>
                <a:cs typeface="Segoe UI"/>
              </a:rPr>
              <a:t>Ngày 24, Tháng</a:t>
            </a:r>
            <a:r>
              <a:rPr lang="vi-VN" sz="1600" b="0">
                <a:solidFill>
                  <a:srgbClr val="FFFFFF"/>
                </a:solidFill>
                <a:latin typeface="Segoe UI"/>
                <a:cs typeface="Segoe UI"/>
              </a:rPr>
              <a:t> </a:t>
            </a:r>
            <a:r>
              <a:rPr lang="vi-VN" sz="1600">
                <a:solidFill>
                  <a:srgbClr val="FFFFFF"/>
                </a:solidFill>
                <a:latin typeface="Segoe UI"/>
                <a:cs typeface="Segoe UI"/>
              </a:rPr>
              <a:t>8 </a:t>
            </a:r>
            <a:r>
              <a:rPr lang="vi-VN" sz="1600" b="0">
                <a:solidFill>
                  <a:srgbClr val="FFFFFF"/>
                </a:solidFill>
                <a:latin typeface="Segoe UI"/>
                <a:cs typeface="Segoe UI"/>
              </a:rPr>
              <a:t>năm 2026</a:t>
            </a:r>
          </a:p>
        </p:txBody>
      </p:sp>
      <p:sp>
        <p:nvSpPr>
          <p:cNvPr id="25" name="Duong ke"/>
          <p:cNvSpPr/>
          <p:nvPr/>
        </p:nvSpPr>
        <p:spPr>
          <a:xfrm>
            <a:off x="500063" y="5392964"/>
            <a:ext cx="1119187" cy="0"/>
          </a:xfrm>
          <a:prstGeom prst="line">
            <a:avLst/>
          </a:prstGeom>
          <a:ln w="12700">
            <a:solidFill>
              <a:srgbClr val="6E8FD6"/>
            </a:solidFill>
          </a:ln>
        </p:spPr>
        <p:txBody>
          <a:bodyPr/>
          <a:lstStyle/>
          <a:p>
            <a:endParaRPr lang="en-US"/>
          </a:p>
        </p:txBody>
      </p:sp>
      <p:pic>
        <p:nvPicPr>
          <p:cNvPr id="4" name="Picture 3">
            <a:extLst>
              <a:ext uri="{FF2B5EF4-FFF2-40B4-BE49-F238E27FC236}">
                <a16:creationId xmlns:a16="http://schemas.microsoft.com/office/drawing/2014/main" id="{00FB81D5-E578-B47C-AD3B-EC920AC37ACD}"/>
              </a:ext>
            </a:extLst>
          </p:cNvPr>
          <p:cNvPicPr>
            <a:picLocks noChangeAspect="1"/>
          </p:cNvPicPr>
          <p:nvPr/>
        </p:nvPicPr>
        <p:blipFill>
          <a:blip r:embed="rId4"/>
          <a:stretch>
            <a:fillRect/>
          </a:stretch>
        </p:blipFill>
        <p:spPr>
          <a:xfrm>
            <a:off x="271236" y="221116"/>
            <a:ext cx="2324100" cy="809625"/>
          </a:xfrm>
          <a:prstGeom prst="rect">
            <a:avLst/>
          </a:prstGeom>
        </p:spPr>
      </p:pic>
    </p:spTree>
    <p:extLst>
      <p:ext uri="{BB962C8B-B14F-4D97-AF65-F5344CB8AC3E}">
        <p14:creationId xmlns:p14="http://schemas.microsoft.com/office/powerpoint/2010/main" val="1562924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6" name="Text 4"/>
          <p:cNvSpPr/>
          <p:nvPr/>
        </p:nvSpPr>
        <p:spPr>
          <a:xfrm>
            <a:off x="183033" y="218069"/>
            <a:ext cx="7100000" cy="460000"/>
          </a:xfrm>
          <a:prstGeom prst="rect">
            <a:avLst/>
          </a:prstGeom>
          <a:noFill/>
          <a:ln/>
        </p:spPr>
        <p:txBody>
          <a:bodyPr wrap="square" lIns="0" tIns="0" rIns="0" bIns="0" rtlCol="0" anchor="ctr"/>
          <a:lstStyle/>
          <a:p>
            <a:pPr marL="0" indent="0">
              <a:buNone/>
            </a:pPr>
            <a:r>
              <a:rPr lang="en-US" sz="2800" b="1" dirty="0">
                <a:solidFill>
                  <a:srgbClr val="FFFFFF"/>
                </a:solidFill>
                <a:latin typeface="Segoe UI"/>
                <a:ea typeface="Segoe UI" pitchFamily="34" charset="-122"/>
                <a:cs typeface="Segoe UI"/>
              </a:rPr>
              <a:t>Timeline </a:t>
            </a:r>
            <a:r>
              <a:rPr lang="en-US" sz="2800" b="1" dirty="0" err="1">
                <a:solidFill>
                  <a:srgbClr val="FFFFFF"/>
                </a:solidFill>
                <a:latin typeface="Segoe UI"/>
                <a:ea typeface="Segoe UI" pitchFamily="34" charset="-122"/>
                <a:cs typeface="Segoe UI"/>
              </a:rPr>
              <a:t>tổng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thể</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dự</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án</a:t>
            </a:r>
            <a:endParaRPr lang="en-US" sz="2800" dirty="0" err="1">
              <a:latin typeface="Segoe UI"/>
              <a:cs typeface="Segoe UI"/>
            </a:endParaRPr>
          </a:p>
        </p:txBody>
      </p:sp>
      <p:sp>
        <p:nvSpPr>
          <p:cNvPr id="8" name="Text 6"/>
          <p:cNvSpPr/>
          <p:nvPr/>
        </p:nvSpPr>
        <p:spPr>
          <a:xfrm>
            <a:off x="207286" y="927865"/>
            <a:ext cx="5203240" cy="286592"/>
          </a:xfrm>
          <a:prstGeom prst="rect">
            <a:avLst/>
          </a:prstGeom>
          <a:noFill/>
          <a:ln/>
        </p:spPr>
        <p:txBody>
          <a:bodyPr wrap="square" lIns="0" tIns="0" rIns="0" bIns="0" rtlCol="0" anchor="ctr"/>
          <a:lstStyle/>
          <a:p>
            <a:pPr marL="0" indent="0">
              <a:buNone/>
            </a:pPr>
            <a:r>
              <a:rPr lang="en-US" sz="1450" b="1" dirty="0" err="1">
                <a:latin typeface="Segoe UI"/>
                <a:ea typeface="Segoe UI" pitchFamily="34" charset="-122"/>
                <a:cs typeface="Segoe UI"/>
              </a:rPr>
              <a:t>Tổng</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thời</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lượng</a:t>
            </a:r>
            <a:r>
              <a:rPr lang="en-US" sz="1450" b="1" dirty="0">
                <a:latin typeface="Segoe UI"/>
                <a:ea typeface="Segoe UI" pitchFamily="34" charset="-122"/>
                <a:cs typeface="Segoe UI"/>
              </a:rPr>
              <a:t> 08 </a:t>
            </a:r>
            <a:r>
              <a:rPr lang="en-US" sz="1450" b="1" dirty="0" err="1">
                <a:latin typeface="Segoe UI"/>
                <a:ea typeface="Segoe UI" pitchFamily="34" charset="-122"/>
                <a:cs typeface="Segoe UI"/>
              </a:rPr>
              <a:t>tháng</a:t>
            </a:r>
            <a:r>
              <a:rPr lang="en-US" sz="1450" b="1" dirty="0">
                <a:latin typeface="Segoe UI"/>
                <a:ea typeface="Segoe UI" pitchFamily="34" charset="-122"/>
                <a:cs typeface="Segoe UI"/>
              </a:rPr>
              <a:t> + 02 </a:t>
            </a:r>
            <a:r>
              <a:rPr lang="en-US" sz="1450" b="1" dirty="0" err="1">
                <a:latin typeface="Segoe UI"/>
                <a:ea typeface="Segoe UI" pitchFamily="34" charset="-122"/>
                <a:cs typeface="Segoe UI"/>
              </a:rPr>
              <a:t>tháng</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hỗ</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trợ</a:t>
            </a:r>
            <a:r>
              <a:rPr lang="en-US" sz="1450" b="1" dirty="0">
                <a:latin typeface="Segoe UI"/>
                <a:ea typeface="Segoe UI" pitchFamily="34" charset="-122"/>
                <a:cs typeface="Segoe UI"/>
              </a:rPr>
              <a:t> Go-Live</a:t>
            </a:r>
            <a:endParaRPr lang="en-US" sz="1450" b="1">
              <a:latin typeface="Segoe UI"/>
              <a:cs typeface="Segoe UI"/>
            </a:endParaRPr>
          </a:p>
        </p:txBody>
      </p:sp>
      <p:sp>
        <p:nvSpPr>
          <p:cNvPr id="9" name="Truc thoi gian">
            <a:extLst>
              <a:ext uri="{C183D7F6-B498-43B3-948B-1728B52AA6E4}">
                <adec:decorative xmlns:adec="http://schemas.microsoft.com/office/drawing/2017/decorative" val="1"/>
              </a:ext>
            </a:extLst>
          </p:cNvPr>
          <p:cNvSpPr/>
          <p:nvPr/>
        </p:nvSpPr>
        <p:spPr>
          <a:xfrm>
            <a:off x="3709425" y="1689110"/>
            <a:ext cx="7680960" cy="0"/>
          </a:xfrm>
          <a:prstGeom prst="line">
            <a:avLst/>
          </a:prstGeom>
          <a:noFill/>
          <a:ln w="16933">
            <a:solidFill>
              <a:srgbClr val="D8E0E8"/>
            </a:solidFill>
            <a:prstDash val="solid"/>
          </a:ln>
        </p:spPr>
      </p:sp>
      <p:sp>
        <p:nvSpPr>
          <p:cNvPr id="600" name="Truc thang 1"/>
          <p:cNvSpPr/>
          <p:nvPr/>
        </p:nvSpPr>
        <p:spPr>
          <a:xfrm>
            <a:off x="370942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08/2026</a:t>
            </a:r>
            <a:endParaRPr lang="en-US" sz="1000"/>
          </a:p>
        </p:txBody>
      </p:sp>
      <p:sp>
        <p:nvSpPr>
          <p:cNvPr id="601" name="Truc thang 2"/>
          <p:cNvSpPr/>
          <p:nvPr/>
        </p:nvSpPr>
        <p:spPr>
          <a:xfrm>
            <a:off x="434950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09/2026</a:t>
            </a:r>
            <a:endParaRPr lang="en-US" sz="1000"/>
          </a:p>
        </p:txBody>
      </p:sp>
      <p:sp>
        <p:nvSpPr>
          <p:cNvPr id="602" name="Truc thang 3"/>
          <p:cNvSpPr/>
          <p:nvPr/>
        </p:nvSpPr>
        <p:spPr>
          <a:xfrm>
            <a:off x="498958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10/2026</a:t>
            </a:r>
            <a:endParaRPr lang="en-US" sz="1000"/>
          </a:p>
        </p:txBody>
      </p:sp>
      <p:sp>
        <p:nvSpPr>
          <p:cNvPr id="603" name="Truc thang 4"/>
          <p:cNvSpPr/>
          <p:nvPr/>
        </p:nvSpPr>
        <p:spPr>
          <a:xfrm>
            <a:off x="562966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11/2026</a:t>
            </a:r>
            <a:endParaRPr lang="en-US" sz="1000"/>
          </a:p>
        </p:txBody>
      </p:sp>
      <p:sp>
        <p:nvSpPr>
          <p:cNvPr id="604" name="Truc thang 5"/>
          <p:cNvSpPr/>
          <p:nvPr/>
        </p:nvSpPr>
        <p:spPr>
          <a:xfrm>
            <a:off x="626974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12/2026</a:t>
            </a:r>
            <a:endParaRPr lang="en-US" sz="1000"/>
          </a:p>
        </p:txBody>
      </p:sp>
      <p:sp>
        <p:nvSpPr>
          <p:cNvPr id="605" name="Truc thang 6"/>
          <p:cNvSpPr/>
          <p:nvPr/>
        </p:nvSpPr>
        <p:spPr>
          <a:xfrm>
            <a:off x="690982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01/2027</a:t>
            </a:r>
            <a:endParaRPr lang="en-US" sz="1000"/>
          </a:p>
        </p:txBody>
      </p:sp>
      <p:sp>
        <p:nvSpPr>
          <p:cNvPr id="606" name="Truc thang 7"/>
          <p:cNvSpPr/>
          <p:nvPr/>
        </p:nvSpPr>
        <p:spPr>
          <a:xfrm>
            <a:off x="754990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02/2027</a:t>
            </a:r>
            <a:endParaRPr lang="en-US" sz="1000"/>
          </a:p>
        </p:txBody>
      </p:sp>
      <p:sp>
        <p:nvSpPr>
          <p:cNvPr id="607" name="Truc thang 8"/>
          <p:cNvSpPr/>
          <p:nvPr/>
        </p:nvSpPr>
        <p:spPr>
          <a:xfrm>
            <a:off x="818998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03/2027</a:t>
            </a:r>
            <a:endParaRPr lang="en-US" sz="1000"/>
          </a:p>
        </p:txBody>
      </p:sp>
      <p:sp>
        <p:nvSpPr>
          <p:cNvPr id="608" name="Truc thang 9"/>
          <p:cNvSpPr/>
          <p:nvPr/>
        </p:nvSpPr>
        <p:spPr>
          <a:xfrm>
            <a:off x="883006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04/2027</a:t>
            </a:r>
            <a:endParaRPr lang="en-US" sz="1000"/>
          </a:p>
        </p:txBody>
      </p:sp>
      <p:sp>
        <p:nvSpPr>
          <p:cNvPr id="609" name="Truc thang 10"/>
          <p:cNvSpPr/>
          <p:nvPr/>
        </p:nvSpPr>
        <p:spPr>
          <a:xfrm>
            <a:off x="947014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05/2027</a:t>
            </a:r>
            <a:endParaRPr lang="en-US" sz="1000"/>
          </a:p>
        </p:txBody>
      </p:sp>
      <p:sp>
        <p:nvSpPr>
          <p:cNvPr id="14" name="Nen dong">
            <a:extLst>
              <a:ext uri="{C183D7F6-B498-43B3-948B-1728B52AA6E4}">
                <adec:decorative xmlns:adec="http://schemas.microsoft.com/office/drawing/2017/decorative" val="1"/>
              </a:ext>
            </a:extLst>
          </p:cNvPr>
          <p:cNvSpPr/>
          <p:nvPr/>
        </p:nvSpPr>
        <p:spPr>
          <a:xfrm>
            <a:off x="234705" y="1932950"/>
            <a:ext cx="11155680" cy="487680"/>
          </a:xfrm>
          <a:prstGeom prst="rect">
            <a:avLst/>
          </a:prstGeom>
          <a:solidFill>
            <a:srgbClr val="F2F5F8"/>
          </a:solidFill>
          <a:ln w="8467">
            <a:solidFill>
              <a:srgbClr val="FFFFFF"/>
            </a:solidFill>
            <a:prstDash val="solid"/>
          </a:ln>
        </p:spPr>
      </p:sp>
      <p:sp>
        <p:nvSpPr>
          <p:cNvPr id="15" name="Vach giai doan">
            <a:extLst>
              <a:ext uri="{C183D7F6-B498-43B3-948B-1728B52AA6E4}">
                <adec:decorative xmlns:adec="http://schemas.microsoft.com/office/drawing/2017/decorative" val="1"/>
              </a:ext>
            </a:extLst>
          </p:cNvPr>
          <p:cNvSpPr/>
          <p:nvPr/>
        </p:nvSpPr>
        <p:spPr>
          <a:xfrm>
            <a:off x="234705" y="1932950"/>
            <a:ext cx="73152" cy="487680"/>
          </a:xfrm>
          <a:prstGeom prst="rect">
            <a:avLst/>
          </a:prstGeom>
          <a:solidFill>
            <a:srgbClr val="0072BC"/>
          </a:solidFill>
          <a:ln w="16933">
            <a:solidFill>
              <a:srgbClr val="0072BC"/>
            </a:solidFill>
            <a:prstDash val="solid"/>
          </a:ln>
        </p:spPr>
      </p:sp>
      <p:sp>
        <p:nvSpPr>
          <p:cNvPr id="16" name="Text 14"/>
          <p:cNvSpPr/>
          <p:nvPr/>
        </p:nvSpPr>
        <p:spPr>
          <a:xfrm>
            <a:off x="441969" y="1957334"/>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 Chuẩn bị dự án</a:t>
            </a:r>
            <a:endParaRPr lang="en-US" sz="1250"/>
          </a:p>
        </p:txBody>
      </p:sp>
      <p:sp>
        <p:nvSpPr>
          <p:cNvPr id="17" name="Text 15"/>
          <p:cNvSpPr/>
          <p:nvPr/>
        </p:nvSpPr>
        <p:spPr>
          <a:xfrm>
            <a:off x="441969" y="2201174"/>
            <a:ext cx="3169920" cy="243840"/>
          </a:xfrm>
          <a:prstGeom prst="rect">
            <a:avLst/>
          </a:prstGeom>
          <a:noFill/>
          <a:ln/>
        </p:spPr>
        <p:txBody>
          <a:bodyPr wrap="square" lIns="0" tIns="0" rIns="0" bIns="0" rtlCol="0" anchor="ctr"/>
          <a:lstStyle/>
          <a:p>
            <a:r>
              <a:rPr lang="en-US" sz="1050">
                <a:solidFill>
                  <a:srgbClr val="5B6B7A"/>
                </a:solidFill>
                <a:latin typeface="Segoe UI"/>
                <a:ea typeface="Segoe UI" pitchFamily="34" charset="-122"/>
                <a:cs typeface="Segoe UI"/>
              </a:rPr>
              <a:t>22/07 – 10/08/2026 · 01 </a:t>
            </a:r>
            <a:r>
              <a:rPr lang="en-US" sz="1050" err="1">
                <a:solidFill>
                  <a:srgbClr val="5B6B7A"/>
                </a:solidFill>
                <a:latin typeface="Segoe UI"/>
                <a:ea typeface="Segoe UI" pitchFamily="34" charset="-122"/>
                <a:cs typeface="Segoe UI"/>
              </a:rPr>
              <a:t>tuần</a:t>
            </a:r>
            <a:r>
              <a:rPr lang="en-US" sz="1050">
                <a:solidFill>
                  <a:srgbClr val="5B6B7A"/>
                </a:solidFill>
                <a:latin typeface="Segoe UI"/>
                <a:ea typeface="Segoe UI" pitchFamily="34" charset="-122"/>
                <a:cs typeface="Segoe UI"/>
              </a:rPr>
              <a:t> </a:t>
            </a:r>
            <a:endParaRPr lang="en-US" sz="1050">
              <a:solidFill>
                <a:srgbClr val="5B6B7A"/>
              </a:solidFill>
              <a:latin typeface="Segoe UI"/>
              <a:ea typeface="Calibri"/>
              <a:cs typeface="Segoe UI"/>
            </a:endParaRPr>
          </a:p>
        </p:txBody>
      </p:sp>
      <p:sp>
        <p:nvSpPr>
          <p:cNvPr id="18" name="Thanh tien do">
            <a:extLst>
              <a:ext uri="{C183D7F6-B498-43B3-948B-1728B52AA6E4}">
                <adec:decorative xmlns:adec="http://schemas.microsoft.com/office/drawing/2017/decorative" val="1"/>
              </a:ext>
            </a:extLst>
          </p:cNvPr>
          <p:cNvSpPr/>
          <p:nvPr/>
        </p:nvSpPr>
        <p:spPr>
          <a:xfrm>
            <a:off x="3614175" y="2090303"/>
            <a:ext cx="261014" cy="239649"/>
          </a:xfrm>
          <a:prstGeom prst="rect">
            <a:avLst/>
          </a:prstGeom>
          <a:solidFill>
            <a:srgbClr val="0072BC"/>
          </a:solidFill>
          <a:ln w="16933">
            <a:solidFill>
              <a:srgbClr val="0072BC"/>
            </a:solidFill>
            <a:prstDash val="solid"/>
          </a:ln>
        </p:spPr>
      </p:sp>
      <p:sp>
        <p:nvSpPr>
          <p:cNvPr id="19" name="Nen dong">
            <a:extLst>
              <a:ext uri="{C183D7F6-B498-43B3-948B-1728B52AA6E4}">
                <adec:decorative xmlns:adec="http://schemas.microsoft.com/office/drawing/2017/decorative" val="1"/>
              </a:ext>
            </a:extLst>
          </p:cNvPr>
          <p:cNvSpPr/>
          <p:nvPr/>
        </p:nvSpPr>
        <p:spPr>
          <a:xfrm>
            <a:off x="234705" y="2566934"/>
            <a:ext cx="11155680" cy="487680"/>
          </a:xfrm>
          <a:prstGeom prst="rect">
            <a:avLst/>
          </a:prstGeom>
          <a:solidFill>
            <a:srgbClr val="FFFFFF"/>
          </a:solidFill>
          <a:ln w="8467">
            <a:solidFill>
              <a:srgbClr val="FFFFFF"/>
            </a:solidFill>
            <a:prstDash val="solid"/>
          </a:ln>
        </p:spPr>
      </p:sp>
      <p:sp>
        <p:nvSpPr>
          <p:cNvPr id="20" name="Vach giai doan">
            <a:extLst>
              <a:ext uri="{C183D7F6-B498-43B3-948B-1728B52AA6E4}">
                <adec:decorative xmlns:adec="http://schemas.microsoft.com/office/drawing/2017/decorative" val="1"/>
              </a:ext>
            </a:extLst>
          </p:cNvPr>
          <p:cNvSpPr/>
          <p:nvPr/>
        </p:nvSpPr>
        <p:spPr>
          <a:xfrm>
            <a:off x="234705" y="2566934"/>
            <a:ext cx="73152" cy="487680"/>
          </a:xfrm>
          <a:prstGeom prst="rect">
            <a:avLst/>
          </a:prstGeom>
          <a:solidFill>
            <a:srgbClr val="F37021"/>
          </a:solidFill>
          <a:ln w="16933">
            <a:solidFill>
              <a:srgbClr val="F37021"/>
            </a:solidFill>
            <a:prstDash val="solid"/>
          </a:ln>
        </p:spPr>
      </p:sp>
      <p:sp>
        <p:nvSpPr>
          <p:cNvPr id="21" name="Text 19"/>
          <p:cNvSpPr/>
          <p:nvPr/>
        </p:nvSpPr>
        <p:spPr>
          <a:xfrm>
            <a:off x="441969" y="2591318"/>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II. Phân tích &amp; thiết kế hệ thống</a:t>
            </a:r>
            <a:endParaRPr lang="en-US" sz="1250"/>
          </a:p>
        </p:txBody>
      </p:sp>
      <p:sp>
        <p:nvSpPr>
          <p:cNvPr id="22" name="Text 20"/>
          <p:cNvSpPr/>
          <p:nvPr/>
        </p:nvSpPr>
        <p:spPr>
          <a:xfrm>
            <a:off x="441969" y="2835158"/>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11/08 – 12/10/2026 · 09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23" name="Thanh tien do">
            <a:extLst>
              <a:ext uri="{C183D7F6-B498-43B3-948B-1728B52AA6E4}">
                <adec:decorative xmlns:adec="http://schemas.microsoft.com/office/drawing/2017/decorative" val="1"/>
              </a:ext>
            </a:extLst>
          </p:cNvPr>
          <p:cNvSpPr/>
          <p:nvPr/>
        </p:nvSpPr>
        <p:spPr>
          <a:xfrm>
            <a:off x="3762032" y="2724287"/>
            <a:ext cx="1642579" cy="220599"/>
          </a:xfrm>
          <a:prstGeom prst="rect">
            <a:avLst/>
          </a:prstGeom>
          <a:solidFill>
            <a:srgbClr val="F37021"/>
          </a:solidFill>
          <a:ln w="16933">
            <a:solidFill>
              <a:srgbClr val="F37021"/>
            </a:solidFill>
            <a:prstDash val="solid"/>
          </a:ln>
        </p:spPr>
      </p:sp>
      <p:sp>
        <p:nvSpPr>
          <p:cNvPr id="24" name="Nen dong">
            <a:extLst>
              <a:ext uri="{C183D7F6-B498-43B3-948B-1728B52AA6E4}">
                <adec:decorative xmlns:adec="http://schemas.microsoft.com/office/drawing/2017/decorative" val="1"/>
              </a:ext>
            </a:extLst>
          </p:cNvPr>
          <p:cNvSpPr/>
          <p:nvPr/>
        </p:nvSpPr>
        <p:spPr>
          <a:xfrm>
            <a:off x="234705" y="3200918"/>
            <a:ext cx="11155680" cy="487680"/>
          </a:xfrm>
          <a:prstGeom prst="rect">
            <a:avLst/>
          </a:prstGeom>
          <a:solidFill>
            <a:srgbClr val="F2F5F8"/>
          </a:solidFill>
          <a:ln w="8467">
            <a:solidFill>
              <a:srgbClr val="FFFFFF"/>
            </a:solidFill>
            <a:prstDash val="solid"/>
          </a:ln>
        </p:spPr>
      </p:sp>
      <p:sp>
        <p:nvSpPr>
          <p:cNvPr id="25" name="Vach giai doan">
            <a:extLst>
              <a:ext uri="{C183D7F6-B498-43B3-948B-1728B52AA6E4}">
                <adec:decorative xmlns:adec="http://schemas.microsoft.com/office/drawing/2017/decorative" val="1"/>
              </a:ext>
            </a:extLst>
          </p:cNvPr>
          <p:cNvSpPr/>
          <p:nvPr/>
        </p:nvSpPr>
        <p:spPr>
          <a:xfrm>
            <a:off x="234705" y="3200918"/>
            <a:ext cx="73152" cy="487680"/>
          </a:xfrm>
          <a:prstGeom prst="rect">
            <a:avLst/>
          </a:prstGeom>
          <a:solidFill>
            <a:srgbClr val="0072BC"/>
          </a:solidFill>
          <a:ln w="16933">
            <a:solidFill>
              <a:srgbClr val="0072BC"/>
            </a:solidFill>
            <a:prstDash val="solid"/>
          </a:ln>
        </p:spPr>
      </p:sp>
      <p:sp>
        <p:nvSpPr>
          <p:cNvPr id="26" name="Text 24"/>
          <p:cNvSpPr/>
          <p:nvPr/>
        </p:nvSpPr>
        <p:spPr>
          <a:xfrm>
            <a:off x="441969" y="3225302"/>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III. Xây dựng hệ thống</a:t>
            </a:r>
            <a:endParaRPr lang="en-US" sz="1250"/>
          </a:p>
        </p:txBody>
      </p:sp>
      <p:sp>
        <p:nvSpPr>
          <p:cNvPr id="27" name="Text 25"/>
          <p:cNvSpPr/>
          <p:nvPr/>
        </p:nvSpPr>
        <p:spPr>
          <a:xfrm>
            <a:off x="441969" y="3469142"/>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13/10/2026 – 18/01/2027 · 14 tuần</a:t>
            </a:r>
            <a:endParaRPr lang="en-US" sz="1050">
              <a:solidFill>
                <a:srgbClr val="5B6B7A"/>
              </a:solidFill>
              <a:latin typeface="Segoe UI"/>
              <a:cs typeface="Segoe UI"/>
            </a:endParaRPr>
          </a:p>
        </p:txBody>
      </p:sp>
      <p:sp>
        <p:nvSpPr>
          <p:cNvPr id="28" name="Thanh tien do">
            <a:extLst>
              <a:ext uri="{C183D7F6-B498-43B3-948B-1728B52AA6E4}">
                <adec:decorative xmlns:adec="http://schemas.microsoft.com/office/drawing/2017/decorative" val="1"/>
              </a:ext>
            </a:extLst>
          </p:cNvPr>
          <p:cNvSpPr/>
          <p:nvPr/>
        </p:nvSpPr>
        <p:spPr>
          <a:xfrm>
            <a:off x="5481954" y="3310646"/>
            <a:ext cx="2019183" cy="268224"/>
          </a:xfrm>
          <a:prstGeom prst="rect">
            <a:avLst/>
          </a:prstGeom>
          <a:solidFill>
            <a:srgbClr val="0072BC"/>
          </a:solidFill>
          <a:ln w="16933">
            <a:solidFill>
              <a:srgbClr val="0072BC"/>
            </a:solidFill>
            <a:prstDash val="solid"/>
          </a:ln>
        </p:spPr>
      </p:sp>
      <p:sp>
        <p:nvSpPr>
          <p:cNvPr id="29" name="Nen dong">
            <a:extLst>
              <a:ext uri="{C183D7F6-B498-43B3-948B-1728B52AA6E4}">
                <adec:decorative xmlns:adec="http://schemas.microsoft.com/office/drawing/2017/decorative" val="1"/>
              </a:ext>
            </a:extLst>
          </p:cNvPr>
          <p:cNvSpPr/>
          <p:nvPr/>
        </p:nvSpPr>
        <p:spPr>
          <a:xfrm>
            <a:off x="234705" y="3834902"/>
            <a:ext cx="11155680" cy="487680"/>
          </a:xfrm>
          <a:prstGeom prst="rect">
            <a:avLst/>
          </a:prstGeom>
          <a:solidFill>
            <a:srgbClr val="FFFFFF"/>
          </a:solidFill>
          <a:ln w="8467">
            <a:solidFill>
              <a:srgbClr val="FFFFFF"/>
            </a:solidFill>
            <a:prstDash val="solid"/>
          </a:ln>
        </p:spPr>
      </p:sp>
      <p:sp>
        <p:nvSpPr>
          <p:cNvPr id="30" name="Vach giai doan">
            <a:extLst>
              <a:ext uri="{C183D7F6-B498-43B3-948B-1728B52AA6E4}">
                <adec:decorative xmlns:adec="http://schemas.microsoft.com/office/drawing/2017/decorative" val="1"/>
              </a:ext>
            </a:extLst>
          </p:cNvPr>
          <p:cNvSpPr/>
          <p:nvPr/>
        </p:nvSpPr>
        <p:spPr>
          <a:xfrm>
            <a:off x="234705" y="3834902"/>
            <a:ext cx="73152" cy="487680"/>
          </a:xfrm>
          <a:prstGeom prst="rect">
            <a:avLst/>
          </a:prstGeom>
          <a:solidFill>
            <a:srgbClr val="0072BC"/>
          </a:solidFill>
          <a:ln w="16933">
            <a:solidFill>
              <a:srgbClr val="0072BC"/>
            </a:solidFill>
            <a:prstDash val="solid"/>
          </a:ln>
        </p:spPr>
      </p:sp>
      <p:sp>
        <p:nvSpPr>
          <p:cNvPr id="31" name="Text 29"/>
          <p:cNvSpPr/>
          <p:nvPr/>
        </p:nvSpPr>
        <p:spPr>
          <a:xfrm>
            <a:off x="441969" y="3859286"/>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IV. Triển khai &amp; UAT</a:t>
            </a:r>
            <a:endParaRPr lang="en-US" sz="1250"/>
          </a:p>
        </p:txBody>
      </p:sp>
      <p:sp>
        <p:nvSpPr>
          <p:cNvPr id="32" name="Text 30"/>
          <p:cNvSpPr/>
          <p:nvPr/>
        </p:nvSpPr>
        <p:spPr>
          <a:xfrm>
            <a:off x="441969" y="4103126"/>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19/01 – 29/03/2027 · 10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33" name="Thanh tien do">
            <a:extLst>
              <a:ext uri="{C183D7F6-B498-43B3-948B-1728B52AA6E4}">
                <adec:decorative xmlns:adec="http://schemas.microsoft.com/office/drawing/2017/decorative" val="1"/>
              </a:ext>
            </a:extLst>
          </p:cNvPr>
          <p:cNvSpPr/>
          <p:nvPr/>
        </p:nvSpPr>
        <p:spPr>
          <a:xfrm>
            <a:off x="7549905" y="3944630"/>
            <a:ext cx="1428340" cy="268224"/>
          </a:xfrm>
          <a:prstGeom prst="rect">
            <a:avLst/>
          </a:prstGeom>
          <a:solidFill>
            <a:srgbClr val="0072BC"/>
          </a:solidFill>
          <a:ln w="16933">
            <a:solidFill>
              <a:srgbClr val="0072BC"/>
            </a:solidFill>
            <a:prstDash val="solid"/>
          </a:ln>
        </p:spPr>
      </p:sp>
      <p:sp>
        <p:nvSpPr>
          <p:cNvPr id="34" name="Nen dong">
            <a:extLst>
              <a:ext uri="{C183D7F6-B498-43B3-948B-1728B52AA6E4}">
                <adec:decorative xmlns:adec="http://schemas.microsoft.com/office/drawing/2017/decorative" val="1"/>
              </a:ext>
            </a:extLst>
          </p:cNvPr>
          <p:cNvSpPr/>
          <p:nvPr/>
        </p:nvSpPr>
        <p:spPr>
          <a:xfrm>
            <a:off x="234705" y="4468886"/>
            <a:ext cx="11155680" cy="487680"/>
          </a:xfrm>
          <a:prstGeom prst="rect">
            <a:avLst/>
          </a:prstGeom>
          <a:solidFill>
            <a:srgbClr val="F2F5F8"/>
          </a:solidFill>
          <a:ln w="8467">
            <a:solidFill>
              <a:srgbClr val="FFFFFF"/>
            </a:solidFill>
            <a:prstDash val="solid"/>
          </a:ln>
        </p:spPr>
      </p:sp>
      <p:sp>
        <p:nvSpPr>
          <p:cNvPr id="35" name="Vach giai doan">
            <a:extLst>
              <a:ext uri="{C183D7F6-B498-43B3-948B-1728B52AA6E4}">
                <adec:decorative xmlns:adec="http://schemas.microsoft.com/office/drawing/2017/decorative" val="1"/>
              </a:ext>
            </a:extLst>
          </p:cNvPr>
          <p:cNvSpPr/>
          <p:nvPr/>
        </p:nvSpPr>
        <p:spPr>
          <a:xfrm>
            <a:off x="234705" y="4468886"/>
            <a:ext cx="73152" cy="487680"/>
          </a:xfrm>
          <a:prstGeom prst="rect">
            <a:avLst/>
          </a:prstGeom>
          <a:solidFill>
            <a:srgbClr val="00A651"/>
          </a:solidFill>
          <a:ln w="16933">
            <a:solidFill>
              <a:srgbClr val="00A651"/>
            </a:solidFill>
            <a:prstDash val="solid"/>
          </a:ln>
        </p:spPr>
      </p:sp>
      <p:sp>
        <p:nvSpPr>
          <p:cNvPr id="36" name="Text 34"/>
          <p:cNvSpPr/>
          <p:nvPr/>
        </p:nvSpPr>
        <p:spPr>
          <a:xfrm>
            <a:off x="441969" y="4493270"/>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V. Go-Live &amp; hỗ trợ</a:t>
            </a:r>
            <a:endParaRPr lang="en-US" sz="1250"/>
          </a:p>
        </p:txBody>
      </p:sp>
      <p:sp>
        <p:nvSpPr>
          <p:cNvPr id="37" name="Text 35"/>
          <p:cNvSpPr/>
          <p:nvPr/>
        </p:nvSpPr>
        <p:spPr>
          <a:xfrm>
            <a:off x="441969" y="4737110"/>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30/03 – 24/05/2027 · 08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38" name="Thanh tien do">
            <a:extLst>
              <a:ext uri="{C183D7F6-B498-43B3-948B-1728B52AA6E4}">
                <adec:decorative xmlns:adec="http://schemas.microsoft.com/office/drawing/2017/decorative" val="1"/>
              </a:ext>
            </a:extLst>
          </p:cNvPr>
          <p:cNvSpPr/>
          <p:nvPr/>
        </p:nvSpPr>
        <p:spPr>
          <a:xfrm>
            <a:off x="9027013" y="4578614"/>
            <a:ext cx="1132919" cy="268224"/>
          </a:xfrm>
          <a:prstGeom prst="rect">
            <a:avLst/>
          </a:prstGeom>
          <a:solidFill>
            <a:srgbClr val="00A651"/>
          </a:solidFill>
          <a:ln w="16933">
            <a:solidFill>
              <a:srgbClr val="00A651"/>
            </a:solidFill>
            <a:prstDash val="solid"/>
          </a:ln>
        </p:spPr>
      </p:sp>
      <p:sp>
        <p:nvSpPr>
          <p:cNvPr id="39" name="Nen dong">
            <a:extLst>
              <a:ext uri="{C183D7F6-B498-43B3-948B-1728B52AA6E4}">
                <adec:decorative xmlns:adec="http://schemas.microsoft.com/office/drawing/2017/decorative" val="1"/>
              </a:ext>
            </a:extLst>
          </p:cNvPr>
          <p:cNvSpPr/>
          <p:nvPr/>
        </p:nvSpPr>
        <p:spPr>
          <a:xfrm>
            <a:off x="234705" y="5102870"/>
            <a:ext cx="11155680" cy="487680"/>
          </a:xfrm>
          <a:prstGeom prst="rect">
            <a:avLst/>
          </a:prstGeom>
          <a:solidFill>
            <a:srgbClr val="FFFFFF"/>
          </a:solidFill>
          <a:ln w="8467">
            <a:solidFill>
              <a:srgbClr val="FFFFFF"/>
            </a:solidFill>
            <a:prstDash val="solid"/>
          </a:ln>
        </p:spPr>
      </p:sp>
      <p:sp>
        <p:nvSpPr>
          <p:cNvPr id="40" name="Vach giai doan">
            <a:extLst>
              <a:ext uri="{C183D7F6-B498-43B3-948B-1728B52AA6E4}">
                <adec:decorative xmlns:adec="http://schemas.microsoft.com/office/drawing/2017/decorative" val="1"/>
              </a:ext>
            </a:extLst>
          </p:cNvPr>
          <p:cNvSpPr/>
          <p:nvPr/>
        </p:nvSpPr>
        <p:spPr>
          <a:xfrm>
            <a:off x="234705" y="5102870"/>
            <a:ext cx="73152" cy="487680"/>
          </a:xfrm>
          <a:prstGeom prst="rect">
            <a:avLst/>
          </a:prstGeom>
          <a:solidFill>
            <a:srgbClr val="9AA9B6"/>
          </a:solidFill>
          <a:ln w="16933">
            <a:solidFill>
              <a:srgbClr val="9AA9B6"/>
            </a:solidFill>
            <a:prstDash val="solid"/>
          </a:ln>
        </p:spPr>
      </p:sp>
      <p:sp>
        <p:nvSpPr>
          <p:cNvPr id="41" name="Text 39"/>
          <p:cNvSpPr/>
          <p:nvPr/>
        </p:nvSpPr>
        <p:spPr>
          <a:xfrm>
            <a:off x="441969" y="5127254"/>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VI. Bảo hành hệ thống</a:t>
            </a:r>
            <a:endParaRPr lang="en-US" sz="1250"/>
          </a:p>
        </p:txBody>
      </p:sp>
      <p:sp>
        <p:nvSpPr>
          <p:cNvPr id="42" name="Text 40"/>
          <p:cNvSpPr/>
          <p:nvPr/>
        </p:nvSpPr>
        <p:spPr>
          <a:xfrm>
            <a:off x="441969" y="5371094"/>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Từ 05/2027 · 06 tháng</a:t>
            </a:r>
            <a:endParaRPr lang="en-US" sz="1050">
              <a:solidFill>
                <a:srgbClr val="5B6B7A"/>
              </a:solidFill>
              <a:latin typeface="Segoe UI"/>
              <a:cs typeface="Segoe UI"/>
            </a:endParaRPr>
          </a:p>
        </p:txBody>
      </p:sp>
      <p:sp>
        <p:nvSpPr>
          <p:cNvPr id="43" name="Thanh tien do">
            <a:extLst>
              <a:ext uri="{C183D7F6-B498-43B3-948B-1728B52AA6E4}">
                <adec:decorative xmlns:adec="http://schemas.microsoft.com/office/drawing/2017/decorative" val="1"/>
              </a:ext>
            </a:extLst>
          </p:cNvPr>
          <p:cNvSpPr/>
          <p:nvPr/>
        </p:nvSpPr>
        <p:spPr>
          <a:xfrm>
            <a:off x="10208698" y="5212598"/>
            <a:ext cx="1132919" cy="268224"/>
          </a:xfrm>
          <a:prstGeom prst="rect">
            <a:avLst/>
          </a:prstGeom>
          <a:solidFill>
            <a:srgbClr val="9AA9B6"/>
          </a:solidFill>
          <a:ln w="16933">
            <a:solidFill>
              <a:srgbClr val="9AA9B6"/>
            </a:solidFill>
            <a:prstDash val="solid"/>
          </a:ln>
        </p:spPr>
      </p:sp>
      <p:sp>
        <p:nvSpPr>
          <p:cNvPr id="45" name="Text 43"/>
          <p:cNvSpPr/>
          <p:nvPr/>
        </p:nvSpPr>
        <p:spPr>
          <a:xfrm>
            <a:off x="3330073" y="5845402"/>
            <a:ext cx="1828800" cy="292608"/>
          </a:xfrm>
          <a:prstGeom prst="rect">
            <a:avLst/>
          </a:prstGeom>
          <a:noFill/>
          <a:ln/>
        </p:spPr>
        <p:txBody>
          <a:bodyPr wrap="square" lIns="0" tIns="0" rIns="0" bIns="0" rtlCol="0" anchor="ctr"/>
          <a:lstStyle/>
          <a:p>
            <a:pPr marL="0" indent="0" algn="ctr">
              <a:buNone/>
            </a:pPr>
            <a:r>
              <a:rPr lang="en-US" sz="1150" b="1" dirty="0" err="1">
                <a:solidFill>
                  <a:srgbClr val="C0392B"/>
                </a:solidFill>
                <a:latin typeface="Segoe UI"/>
                <a:ea typeface="Segoe UI" pitchFamily="34" charset="-122"/>
                <a:cs typeface="Segoe UI"/>
              </a:rPr>
              <a:t>Hôm</a:t>
            </a:r>
            <a:r>
              <a:rPr lang="en-US" sz="1150" b="1" dirty="0">
                <a:solidFill>
                  <a:srgbClr val="C0392B"/>
                </a:solidFill>
                <a:latin typeface="Segoe UI"/>
                <a:ea typeface="Segoe UI" pitchFamily="34" charset="-122"/>
                <a:cs typeface="Segoe UI"/>
              </a:rPr>
              <a:t> nay · 24/08/2026</a:t>
            </a:r>
            <a:endParaRPr lang="en-US" sz="1150" dirty="0"/>
          </a:p>
        </p:txBody>
      </p:sp>
      <p:sp>
        <p:nvSpPr>
          <p:cNvPr id="44" name="Duong moc hom nay">
            <a:extLst>
              <a:ext uri="{C183D7F6-B498-43B3-948B-1728B52AA6E4}">
                <adec:decorative xmlns:adec="http://schemas.microsoft.com/office/drawing/2017/decorative" val="1"/>
              </a:ext>
            </a:extLst>
          </p:cNvPr>
          <p:cNvSpPr/>
          <p:nvPr/>
        </p:nvSpPr>
        <p:spPr>
          <a:xfrm>
            <a:off x="4136524" y="1884816"/>
            <a:ext cx="0" cy="390144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900" name="Nen noi dung"/>
          <p:cNvSpPr/>
          <p:nvPr/>
        </p:nvSpPr>
        <p:spPr>
          <a:xfrm>
            <a:off x="306560" y="926640"/>
            <a:ext cx="11314720" cy="5254336"/>
          </a:xfrm>
          <a:prstGeom prst="roundRect">
            <a:avLst>
              <a:gd name="adj" fmla="val 2500"/>
            </a:avLst>
          </a:prstGeom>
          <a:solidFill>
            <a:srgbClr val="FFFFFF"/>
          </a:solidFill>
          <a:ln>
            <a:noFill/>
          </a:ln>
        </p:spPr>
        <p:txBody>
          <a:bodyPr/>
          <a:lstStyle/>
          <a:p>
            <a:endParaRPr lang="en-US"/>
          </a:p>
        </p:txBody>
      </p:sp>
      <p:sp>
        <p:nvSpPr>
          <p:cNvPr id="6" name="Text 4"/>
          <p:cNvSpPr/>
          <p:nvPr/>
        </p:nvSpPr>
        <p:spPr>
          <a:xfrm>
            <a:off x="182760" y="210000"/>
            <a:ext cx="7100000" cy="460000"/>
          </a:xfrm>
          <a:prstGeom prst="rect">
            <a:avLst/>
          </a:prstGeom>
          <a:noFill/>
          <a:ln/>
        </p:spPr>
        <p:txBody>
          <a:bodyPr wrap="square" lIns="0" tIns="0" rIns="0" bIns="0" rtlCol="0" anchor="ctr"/>
          <a:lstStyle/>
          <a:p>
            <a:r>
              <a:rPr lang="en-US" sz="2800" b="1" dirty="0">
                <a:solidFill>
                  <a:srgbClr val="FFFFFF"/>
                </a:solidFill>
                <a:latin typeface="Segoe UI"/>
                <a:ea typeface="Segoe UI" pitchFamily="34" charset="-122"/>
                <a:cs typeface="Segoe UI"/>
              </a:rPr>
              <a:t>Báo </a:t>
            </a:r>
            <a:r>
              <a:rPr lang="en-US" sz="2800" b="1" dirty="0" err="1">
                <a:solidFill>
                  <a:srgbClr val="FFFFFF"/>
                </a:solidFill>
                <a:latin typeface="Segoe UI"/>
                <a:ea typeface="Segoe UI" pitchFamily="34" charset="-122"/>
                <a:cs typeface="Segoe UI"/>
              </a:rPr>
              <a:t>cáo</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công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việc</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trong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tuần</a:t>
            </a:r>
            <a:endParaRPr lang="en-US" sz="2800" dirty="0">
              <a:latin typeface="Segoe UI"/>
              <a:cs typeface="Segoe UI"/>
            </a:endParaRPr>
          </a:p>
        </p:txBody>
      </p:sp>
      <p:sp>
        <p:nvSpPr>
          <p:cNvPr id="8" name="Khung the">
            <a:extLst>
              <a:ext uri="{C183D7F6-B498-43B3-948B-1728B52AA6E4}">
                <adec:decorative xmlns:adec="http://schemas.microsoft.com/office/drawing/2017/decorative" val="1"/>
              </a:ext>
            </a:extLst>
          </p:cNvPr>
          <p:cNvSpPr/>
          <p:nvPr/>
        </p:nvSpPr>
        <p:spPr>
          <a:xfrm>
            <a:off x="182880" y="1087120"/>
            <a:ext cx="5486400" cy="2684272"/>
          </a:xfrm>
          <a:prstGeom prst="rect">
            <a:avLst/>
          </a:prstGeom>
          <a:solidFill>
            <a:srgbClr val="FFFFFF"/>
          </a:solidFill>
          <a:ln w="16933">
            <a:solidFill>
              <a:srgbClr val="D8E0E8"/>
            </a:solidFill>
            <a:prstDash val="solid"/>
          </a:ln>
        </p:spPr>
      </p:sp>
      <p:sp>
        <p:nvSpPr>
          <p:cNvPr id="9" name="Tieu de the">
            <a:extLst>
              <a:ext uri="{C183D7F6-B498-43B3-948B-1728B52AA6E4}">
                <adec:decorative xmlns:adec="http://schemas.microsoft.com/office/drawing/2017/decorative" val="1"/>
              </a:ext>
            </a:extLst>
          </p:cNvPr>
          <p:cNvSpPr/>
          <p:nvPr/>
        </p:nvSpPr>
        <p:spPr>
          <a:xfrm>
            <a:off x="182880" y="1107440"/>
            <a:ext cx="5486400" cy="438912"/>
          </a:xfrm>
          <a:prstGeom prst="rect">
            <a:avLst/>
          </a:prstGeom>
          <a:solidFill>
            <a:srgbClr val="00A651"/>
          </a:solidFill>
          <a:ln w="16933">
            <a:solidFill>
              <a:srgbClr val="00A651"/>
            </a:solidFill>
            <a:prstDash val="solid"/>
          </a:ln>
        </p:spPr>
      </p:sp>
      <p:sp>
        <p:nvSpPr>
          <p:cNvPr id="10" name="Text 8"/>
          <p:cNvSpPr/>
          <p:nvPr/>
        </p:nvSpPr>
        <p:spPr>
          <a:xfrm>
            <a:off x="312928" y="1107440"/>
            <a:ext cx="5145024" cy="438912"/>
          </a:xfrm>
          <a:prstGeom prst="rect">
            <a:avLst/>
          </a:prstGeom>
          <a:noFill/>
          <a:ln/>
        </p:spPr>
        <p:txBody>
          <a:bodyPr wrap="square" lIns="0" tIns="0" rIns="0" bIns="0" rtlCol="0" anchor="ctr"/>
          <a:lstStyle/>
          <a:p>
            <a:pPr marL="0" indent="0">
              <a:buNone/>
            </a:pPr>
            <a:r>
              <a:rPr lang="en-US" b="1" dirty="0" err="1">
                <a:solidFill>
                  <a:srgbClr val="FFFFFF"/>
                </a:solidFill>
                <a:latin typeface="Segoe UI"/>
                <a:ea typeface="Segoe UI" pitchFamily="34" charset="-122"/>
                <a:cs typeface="Segoe UI"/>
              </a:rPr>
              <a:t>Đã</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hoàn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thành</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tuần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trước</a:t>
            </a:r>
            <a:r>
              <a:rPr lang="en-US" b="1" dirty="0">
                <a:solidFill>
                  <a:srgbClr val="FFFFFF"/>
                </a:solidFill>
                <a:latin typeface="Segoe UI"/>
                <a:ea typeface="Segoe UI" pitchFamily="34" charset="-122"/>
                <a:cs typeface="Segoe UI"/>
              </a:rPr>
              <a:t> (17–21/08)</a:t>
            </a:r>
            <a:endParaRPr lang="en-US" dirty="0">
              <a:latin typeface="Segoe UI"/>
              <a:cs typeface="Segoe UI"/>
            </a:endParaRPr>
          </a:p>
        </p:txBody>
      </p:sp>
      <p:sp>
        <p:nvSpPr>
          <p:cNvPr id="11" name="Text 9"/>
          <p:cNvSpPr/>
          <p:nvPr/>
        </p:nvSpPr>
        <p:spPr>
          <a:xfrm>
            <a:off x="386080" y="1643888"/>
            <a:ext cx="5023104" cy="1828800"/>
          </a:xfrm>
          <a:prstGeom prst="rect">
            <a:avLst/>
          </a:prstGeom>
          <a:noFill/>
          <a:ln/>
        </p:spPr>
        <p:txBody>
          <a:bodyPr wrap="square" lIns="0" tIns="0" rIns="0" bIns="0" rtlCol="0" anchor="t"/>
          <a:lstStyle/>
          <a:p>
            <a:pPr marL="342900" indent="-342900">
              <a:spcAft>
                <a:spcPts val="500"/>
              </a:spcAft>
              <a:buSzPct val="100000"/>
              <a:buFont typeface="Arial"/>
              <a:buChar char="•"/>
            </a:pPr>
            <a:r>
              <a:rPr lang="en-US" sz="1400" dirty="0" err="1">
                <a:solidFill>
                  <a:srgbClr val="13334C"/>
                </a:solidFill>
                <a:latin typeface="Segoe UI"/>
                <a:ea typeface="Segoe UI" pitchFamily="34" charset="-122"/>
                <a:cs typeface="Segoe UI"/>
              </a:rPr>
              <a:t>Tạo</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thư</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mục</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và</a:t>
            </a:r>
            <a:r>
              <a:rPr lang="en-US" sz="1400" dirty="0">
                <a:solidFill>
                  <a:srgbClr val="13334C"/>
                </a:solidFill>
                <a:latin typeface="Segoe UI"/>
                <a:ea typeface="Segoe UI" pitchFamily="34" charset="-122"/>
                <a:cs typeface="Segoe UI"/>
              </a:rPr>
              <a:t> upload </a:t>
            </a:r>
            <a:r>
              <a:rPr lang="en-US" sz="1400" dirty="0" err="1">
                <a:solidFill>
                  <a:srgbClr val="13334C"/>
                </a:solidFill>
                <a:latin typeface="Segoe UI"/>
                <a:ea typeface="Segoe UI" pitchFamily="34" charset="-122"/>
                <a:cs typeface="Segoe UI"/>
              </a:rPr>
              <a:t>biên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bản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làm</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việc</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mỗi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ngày</a:t>
            </a:r>
            <a:r>
              <a:rPr lang="en-US" sz="1400" dirty="0">
                <a:solidFill>
                  <a:srgbClr val="13334C"/>
                </a:solidFill>
                <a:latin typeface="Segoe UI"/>
                <a:ea typeface="Segoe UI" pitchFamily="34" charset="-122"/>
                <a:cs typeface="Segoe UI"/>
              </a:rPr>
              <a:t>.</a:t>
            </a:r>
          </a:p>
          <a:p>
            <a:pPr marL="342900" indent="-342900">
              <a:spcAft>
                <a:spcPts val="500"/>
              </a:spcAft>
              <a:buSzPct val="100000"/>
              <a:buFont typeface="Arial"/>
              <a:buChar char="•"/>
            </a:pPr>
            <a:r>
              <a:rPr lang="en-US" sz="1400" dirty="0">
                <a:solidFill>
                  <a:srgbClr val="13334C"/>
                </a:solidFill>
                <a:latin typeface="Segoe UI"/>
                <a:ea typeface="Segoe UI" pitchFamily="34" charset="-122"/>
                <a:cs typeface="Segoe UI"/>
              </a:rPr>
              <a:t>Khảo </a:t>
            </a:r>
            <a:r>
              <a:rPr lang="en-US" sz="1400" dirty="0" err="1">
                <a:solidFill>
                  <a:srgbClr val="13334C"/>
                </a:solidFill>
                <a:latin typeface="Segoe UI"/>
                <a:ea typeface="Segoe UI" pitchFamily="34" charset="-122"/>
                <a:cs typeface="Segoe UI"/>
              </a:rPr>
              <a:t>sát</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tại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BTChem</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3 </a:t>
            </a: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ban:</a:t>
            </a:r>
            <a:endParaRPr lang="en-US">
              <a:cs typeface="Segoe UI"/>
            </a:endParaRPr>
          </a:p>
          <a:p>
            <a:pPr marL="800100" lvl="1" indent="-342900">
              <a:spcAft>
                <a:spcPts val="500"/>
              </a:spcAft>
              <a:buSzPct val="100000"/>
              <a:buFont typeface="Courier New,monospace"/>
              <a:buChar char="o"/>
            </a:pPr>
            <a:r>
              <a:rPr lang="en-US" sz="1400" dirty="0" err="1">
                <a:solidFill>
                  <a:srgbClr val="13334C"/>
                </a:solidFill>
                <a:latin typeface="Segoe UI"/>
                <a:cs typeface="Segoe UI"/>
              </a:rPr>
              <a:t>Phòng</a:t>
            </a:r>
            <a:r>
              <a:rPr lang="en-US" sz="1400" dirty="0">
                <a:solidFill>
                  <a:srgbClr val="13334C"/>
                </a:solidFill>
                <a:latin typeface="Segoe UI"/>
                <a:cs typeface="Segoe UI"/>
              </a:rPr>
              <a:t> </a:t>
            </a:r>
            <a:r>
              <a:rPr lang="en-US" sz="1400" dirty="0" err="1">
                <a:solidFill>
                  <a:srgbClr val="13334C"/>
                </a:solidFill>
                <a:latin typeface="Segoe UI"/>
                <a:cs typeface="Segoe UI"/>
              </a:rPr>
              <a:t>mua</a:t>
            </a:r>
            <a:r>
              <a:rPr lang="en-US" sz="1400" dirty="0">
                <a:solidFill>
                  <a:srgbClr val="13334C"/>
                </a:solidFill>
                <a:latin typeface="Segoe UI"/>
                <a:cs typeface="Segoe UI"/>
              </a:rPr>
              <a:t> </a:t>
            </a:r>
            <a:r>
              <a:rPr lang="en-US" sz="1400" dirty="0" err="1">
                <a:solidFill>
                  <a:srgbClr val="13334C"/>
                </a:solidFill>
                <a:latin typeface="Segoe UI"/>
                <a:cs typeface="Segoe UI"/>
              </a:rPr>
              <a:t>hàng</a:t>
            </a:r>
            <a:r>
              <a:rPr lang="en-US" sz="1400" dirty="0">
                <a:solidFill>
                  <a:srgbClr val="13334C"/>
                </a:solidFill>
                <a:latin typeface="Segoe UI"/>
                <a:cs typeface="Segoe UI"/>
              </a:rPr>
              <a:t>(6 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 - </a:t>
            </a:r>
            <a:r>
              <a:rPr lang="en-US" sz="1400" dirty="0" err="1">
                <a:solidFill>
                  <a:srgbClr val="13334C"/>
                </a:solidFill>
                <a:latin typeface="Segoe UI"/>
                <a:cs typeface="Segoe UI"/>
              </a:rPr>
              <a:t>thứ</a:t>
            </a:r>
            <a:r>
              <a:rPr lang="en-US" sz="1400" dirty="0">
                <a:solidFill>
                  <a:srgbClr val="13334C"/>
                </a:solidFill>
                <a:latin typeface="Segoe UI"/>
                <a:cs typeface="Segoe UI"/>
              </a:rPr>
              <a:t> 3</a:t>
            </a:r>
            <a:endParaRPr lang="en-US" sz="1400" dirty="0">
              <a:solidFill>
                <a:srgbClr val="080808"/>
              </a:solidFill>
              <a:latin typeface="Segoe UI"/>
              <a:cs typeface="Segoe UI"/>
            </a:endParaRPr>
          </a:p>
          <a:p>
            <a:pPr marL="800100" lvl="1" indent="-342900">
              <a:spcAft>
                <a:spcPts val="500"/>
              </a:spcAft>
              <a:buFont typeface="Courier New,monospace"/>
              <a:buChar char="o"/>
            </a:pP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QC(6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 </a:t>
            </a:r>
            <a:r>
              <a:rPr lang="en-US" sz="1400" dirty="0" err="1">
                <a:solidFill>
                  <a:srgbClr val="13334C"/>
                </a:solidFill>
                <a:latin typeface="Segoe UI"/>
                <a:ea typeface="Segoe UI" pitchFamily="34" charset="-122"/>
                <a:cs typeface="Segoe UI"/>
              </a:rPr>
              <a:t>thứ</a:t>
            </a:r>
            <a:r>
              <a:rPr lang="en-US" sz="1400" dirty="0">
                <a:solidFill>
                  <a:srgbClr val="13334C"/>
                </a:solidFill>
                <a:latin typeface="Segoe UI"/>
                <a:ea typeface="Segoe UI" pitchFamily="34" charset="-122"/>
                <a:cs typeface="Segoe UI"/>
              </a:rPr>
              <a:t> 4</a:t>
            </a:r>
            <a:endParaRPr lang="en-US" sz="1400" dirty="0">
              <a:solidFill>
                <a:srgbClr val="080808"/>
              </a:solidFill>
              <a:latin typeface="Segoe UI"/>
              <a:ea typeface="Segoe UI" pitchFamily="34" charset="-122"/>
              <a:cs typeface="Segoe UI"/>
            </a:endParaRPr>
          </a:p>
          <a:p>
            <a:pPr marL="800100" lvl="1" indent="-342900">
              <a:spcAft>
                <a:spcPts val="500"/>
              </a:spcAft>
              <a:buFont typeface="Courier New,monospace"/>
              <a:buChar char="o"/>
            </a:pPr>
            <a:r>
              <a:rPr lang="en-US" sz="1400" dirty="0">
                <a:solidFill>
                  <a:srgbClr val="13334C"/>
                </a:solidFill>
                <a:latin typeface="Segoe UI"/>
                <a:ea typeface="Segoe UI" pitchFamily="34" charset="-122"/>
                <a:cs typeface="Segoe UI"/>
              </a:rPr>
              <a:t>Kho(6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 </a:t>
            </a:r>
            <a:r>
              <a:rPr lang="en-US" sz="1400" dirty="0" err="1">
                <a:solidFill>
                  <a:srgbClr val="13334C"/>
                </a:solidFill>
                <a:latin typeface="Segoe UI"/>
                <a:ea typeface="Segoe UI" pitchFamily="34" charset="-122"/>
                <a:cs typeface="Segoe UI"/>
              </a:rPr>
              <a:t>thứ</a:t>
            </a:r>
            <a:r>
              <a:rPr lang="en-US" sz="1400" dirty="0">
                <a:solidFill>
                  <a:srgbClr val="13334C"/>
                </a:solidFill>
                <a:latin typeface="Segoe UI"/>
                <a:ea typeface="Segoe UI" pitchFamily="34" charset="-122"/>
                <a:cs typeface="Segoe UI"/>
              </a:rPr>
              <a:t> 6</a:t>
            </a:r>
            <a:endParaRPr lang="en-US" sz="1400" dirty="0">
              <a:solidFill>
                <a:srgbClr val="080808"/>
              </a:solidFill>
              <a:latin typeface="Segoe UI"/>
              <a:ea typeface="Segoe UI" pitchFamily="34" charset="-122"/>
              <a:cs typeface="Segoe UI"/>
            </a:endParaRPr>
          </a:p>
        </p:txBody>
      </p:sp>
      <p:sp>
        <p:nvSpPr>
          <p:cNvPr id="12" name="Khung the">
            <a:extLst>
              <a:ext uri="{C183D7F6-B498-43B3-948B-1728B52AA6E4}">
                <adec:decorative xmlns:adec="http://schemas.microsoft.com/office/drawing/2017/decorative" val="1"/>
              </a:ext>
            </a:extLst>
          </p:cNvPr>
          <p:cNvSpPr/>
          <p:nvPr/>
        </p:nvSpPr>
        <p:spPr>
          <a:xfrm>
            <a:off x="6096000" y="1076960"/>
            <a:ext cx="5486400" cy="2674112"/>
          </a:xfrm>
          <a:prstGeom prst="rect">
            <a:avLst/>
          </a:prstGeom>
          <a:solidFill>
            <a:srgbClr val="FFFFFF"/>
          </a:solidFill>
          <a:ln w="16933">
            <a:solidFill>
              <a:srgbClr val="D8E0E8"/>
            </a:solidFill>
            <a:prstDash val="solid"/>
          </a:ln>
        </p:spPr>
      </p:sp>
      <p:sp>
        <p:nvSpPr>
          <p:cNvPr id="13" name="Tieu de the">
            <a:extLst>
              <a:ext uri="{C183D7F6-B498-43B3-948B-1728B52AA6E4}">
                <adec:decorative xmlns:adec="http://schemas.microsoft.com/office/drawing/2017/decorative" val="1"/>
              </a:ext>
            </a:extLst>
          </p:cNvPr>
          <p:cNvSpPr/>
          <p:nvPr/>
        </p:nvSpPr>
        <p:spPr>
          <a:xfrm>
            <a:off x="6096000" y="1097280"/>
            <a:ext cx="5486400" cy="438912"/>
          </a:xfrm>
          <a:prstGeom prst="rect">
            <a:avLst/>
          </a:prstGeom>
          <a:solidFill>
            <a:srgbClr val="F37021"/>
          </a:solidFill>
          <a:ln w="16933">
            <a:solidFill>
              <a:srgbClr val="F37021"/>
            </a:solidFill>
            <a:prstDash val="solid"/>
          </a:ln>
        </p:spPr>
      </p:sp>
      <p:sp>
        <p:nvSpPr>
          <p:cNvPr id="14" name="Text 12"/>
          <p:cNvSpPr/>
          <p:nvPr/>
        </p:nvSpPr>
        <p:spPr>
          <a:xfrm>
            <a:off x="6195568" y="1087120"/>
            <a:ext cx="5145024" cy="438912"/>
          </a:xfrm>
          <a:prstGeom prst="rect">
            <a:avLst/>
          </a:prstGeom>
          <a:noFill/>
          <a:ln/>
        </p:spPr>
        <p:txBody>
          <a:bodyPr wrap="square" lIns="0" tIns="0" rIns="0" bIns="0" rtlCol="0" anchor="ctr"/>
          <a:lstStyle/>
          <a:p>
            <a:pPr marL="0" indent="0">
              <a:buNone/>
            </a:pPr>
            <a:r>
              <a:rPr lang="en-US" b="1" dirty="0" err="1">
                <a:solidFill>
                  <a:srgbClr val="FFFFFF"/>
                </a:solidFill>
                <a:latin typeface="Segoe UI"/>
                <a:ea typeface="Segoe UI" pitchFamily="34" charset="-122"/>
                <a:cs typeface="Segoe UI"/>
              </a:rPr>
              <a:t>Kế</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hoạch</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tuần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này</a:t>
            </a:r>
            <a:r>
              <a:rPr lang="en-US" b="1" dirty="0">
                <a:solidFill>
                  <a:srgbClr val="FFFFFF"/>
                </a:solidFill>
                <a:latin typeface="Segoe UI"/>
                <a:ea typeface="Segoe UI" pitchFamily="34" charset="-122"/>
                <a:cs typeface="Segoe UI"/>
              </a:rPr>
              <a:t> (24–28/08)</a:t>
            </a:r>
            <a:endParaRPr lang="en-US" dirty="0">
              <a:latin typeface="Segoe UI"/>
              <a:cs typeface="Segoe UI"/>
            </a:endParaRPr>
          </a:p>
        </p:txBody>
      </p:sp>
      <p:sp>
        <p:nvSpPr>
          <p:cNvPr id="15" name="Text 13"/>
          <p:cNvSpPr/>
          <p:nvPr/>
        </p:nvSpPr>
        <p:spPr>
          <a:xfrm>
            <a:off x="6268720" y="1643888"/>
            <a:ext cx="4962144" cy="2011680"/>
          </a:xfrm>
          <a:prstGeom prst="rect">
            <a:avLst/>
          </a:prstGeom>
          <a:noFill/>
          <a:ln/>
        </p:spPr>
        <p:txBody>
          <a:bodyPr wrap="square" lIns="0" tIns="0" rIns="0" bIns="0" rtlCol="0" anchor="t"/>
          <a:lstStyle/>
          <a:p>
            <a:pPr marL="342900" indent="-342900">
              <a:spcAft>
                <a:spcPts val="500"/>
              </a:spcAft>
              <a:buSzPct val="100000"/>
              <a:buFont typeface="Arial"/>
              <a:buChar char="•"/>
            </a:pPr>
            <a:r>
              <a:rPr lang="en-US" sz="1400" dirty="0">
                <a:solidFill>
                  <a:srgbClr val="13334C"/>
                </a:solidFill>
                <a:latin typeface="Segoe UI"/>
                <a:ea typeface="Segoe UI" pitchFamily="34" charset="-122"/>
                <a:cs typeface="Segoe UI"/>
              </a:rPr>
              <a:t>Khảo </a:t>
            </a:r>
            <a:r>
              <a:rPr lang="en-US" sz="1400" dirty="0" err="1">
                <a:solidFill>
                  <a:srgbClr val="13334C"/>
                </a:solidFill>
                <a:latin typeface="Segoe UI"/>
                <a:ea typeface="Segoe UI" pitchFamily="34" charset="-122"/>
                <a:cs typeface="Segoe UI"/>
              </a:rPr>
              <a:t>sát</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các</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tại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BTChem</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3 </a:t>
            </a: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ban </a:t>
            </a:r>
            <a:r>
              <a:rPr lang="en-US" sz="1400" dirty="0" err="1">
                <a:solidFill>
                  <a:srgbClr val="13334C"/>
                </a:solidFill>
                <a:latin typeface="Segoe UI"/>
                <a:ea typeface="Segoe UI" pitchFamily="34" charset="-122"/>
                <a:cs typeface="Segoe UI"/>
              </a:rPr>
              <a:t>như</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bên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dưới</a:t>
            </a:r>
            <a:r>
              <a:rPr lang="en-US" sz="1400" dirty="0">
                <a:solidFill>
                  <a:srgbClr val="13334C"/>
                </a:solidFill>
                <a:latin typeface="Segoe UI"/>
                <a:ea typeface="Segoe UI" pitchFamily="34" charset="-122"/>
                <a:cs typeface="Segoe UI"/>
              </a:rPr>
              <a:t>:</a:t>
            </a:r>
            <a:endParaRPr lang="en-US" sz="1400" dirty="0">
              <a:solidFill>
                <a:srgbClr val="13334C"/>
              </a:solidFill>
              <a:latin typeface="Segoe UI"/>
              <a:cs typeface="Segoe UI"/>
            </a:endParaRPr>
          </a:p>
          <a:p>
            <a:pPr marL="800100" lvl="1" indent="-342900">
              <a:spcAft>
                <a:spcPts val="500"/>
              </a:spcAft>
              <a:buSzPct val="100000"/>
              <a:buFont typeface="Courier New"/>
              <a:buChar char="o"/>
            </a:pPr>
            <a:r>
              <a:rPr lang="en-US" sz="1400" dirty="0">
                <a:solidFill>
                  <a:srgbClr val="13334C"/>
                </a:solidFill>
                <a:latin typeface="Segoe UI"/>
                <a:cs typeface="Segoe UI"/>
              </a:rPr>
              <a:t>Phòng </a:t>
            </a:r>
            <a:r>
              <a:rPr lang="en-US" sz="1400" dirty="0" err="1">
                <a:solidFill>
                  <a:srgbClr val="13334C"/>
                </a:solidFill>
                <a:latin typeface="Segoe UI"/>
                <a:cs typeface="Segoe UI"/>
              </a:rPr>
              <a:t>bán</a:t>
            </a:r>
            <a:r>
              <a:rPr lang="en-US" sz="1400" dirty="0">
                <a:solidFill>
                  <a:srgbClr val="13334C"/>
                </a:solidFill>
                <a:latin typeface="Segoe UI"/>
                <a:cs typeface="Segoe UI"/>
              </a:rPr>
              <a:t> </a:t>
            </a:r>
            <a:r>
              <a:rPr lang="en-US" sz="1400" dirty="0" err="1">
                <a:solidFill>
                  <a:srgbClr val="13334C"/>
                </a:solidFill>
                <a:latin typeface="Segoe UI"/>
                <a:cs typeface="Segoe UI"/>
              </a:rPr>
              <a:t>hàng</a:t>
            </a:r>
            <a:r>
              <a:rPr lang="en-US" sz="1400" dirty="0">
                <a:solidFill>
                  <a:srgbClr val="13334C"/>
                </a:solidFill>
                <a:latin typeface="Segoe UI"/>
                <a:cs typeface="Segoe UI"/>
              </a:rPr>
              <a:t>(7 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 - </a:t>
            </a:r>
            <a:r>
              <a:rPr lang="en-US" sz="1400" dirty="0" err="1">
                <a:solidFill>
                  <a:srgbClr val="13334C"/>
                </a:solidFill>
                <a:latin typeface="Segoe UI"/>
                <a:cs typeface="Segoe UI"/>
              </a:rPr>
              <a:t>thứ</a:t>
            </a:r>
            <a:r>
              <a:rPr lang="en-US" sz="1400" dirty="0">
                <a:solidFill>
                  <a:srgbClr val="13334C"/>
                </a:solidFill>
                <a:latin typeface="Segoe UI"/>
                <a:cs typeface="Segoe UI"/>
              </a:rPr>
              <a:t> 3</a:t>
            </a:r>
            <a:endParaRPr lang="en-US" dirty="0"/>
          </a:p>
          <a:p>
            <a:pPr marL="800100" lvl="1" indent="-342900">
              <a:spcAft>
                <a:spcPts val="500"/>
              </a:spcAft>
              <a:buSzPct val="100000"/>
              <a:buFont typeface="Courier New"/>
              <a:buChar char="o"/>
            </a:pPr>
            <a:r>
              <a:rPr lang="en-US" sz="1400" dirty="0" err="1">
                <a:solidFill>
                  <a:srgbClr val="13334C"/>
                </a:solidFill>
                <a:latin typeface="Segoe UI"/>
                <a:ea typeface="Segoe UI" pitchFamily="34" charset="-122"/>
                <a:cs typeface="Segoe UI"/>
              </a:rPr>
              <a:t>Xưởng</a:t>
            </a:r>
            <a:r>
              <a:rPr lang="en-US" sz="1400" dirty="0">
                <a:solidFill>
                  <a:srgbClr val="13334C"/>
                </a:solidFill>
                <a:latin typeface="Segoe UI"/>
                <a:ea typeface="Segoe UI" pitchFamily="34" charset="-122"/>
                <a:cs typeface="Segoe UI"/>
              </a:rPr>
              <a:t> SX(4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 </a:t>
            </a:r>
            <a:r>
              <a:rPr lang="en-US" sz="1400" dirty="0" err="1">
                <a:solidFill>
                  <a:srgbClr val="13334C"/>
                </a:solidFill>
                <a:latin typeface="Segoe UI"/>
                <a:ea typeface="Segoe UI" pitchFamily="34" charset="-122"/>
                <a:cs typeface="Segoe UI"/>
              </a:rPr>
              <a:t>thứ</a:t>
            </a:r>
            <a:r>
              <a:rPr lang="en-US" sz="1400" dirty="0">
                <a:solidFill>
                  <a:srgbClr val="13334C"/>
                </a:solidFill>
                <a:latin typeface="Segoe UI"/>
                <a:ea typeface="Segoe UI" pitchFamily="34" charset="-122"/>
                <a:cs typeface="Segoe UI"/>
              </a:rPr>
              <a:t> 4</a:t>
            </a:r>
          </a:p>
          <a:p>
            <a:pPr marL="800100" lvl="1" indent="-342900">
              <a:spcAft>
                <a:spcPts val="500"/>
              </a:spcAft>
              <a:buSzPct val="100000"/>
              <a:buFont typeface="Courier New"/>
              <a:buChar char="o"/>
            </a:pPr>
            <a:r>
              <a:rPr lang="en-US" sz="1400" dirty="0">
                <a:solidFill>
                  <a:srgbClr val="13334C"/>
                </a:solidFill>
                <a:latin typeface="Segoe UI"/>
                <a:cs typeface="Segoe UI"/>
              </a:rPr>
              <a:t>Phần </a:t>
            </a:r>
            <a:r>
              <a:rPr lang="en-US" sz="1400" dirty="0" err="1">
                <a:solidFill>
                  <a:srgbClr val="13334C"/>
                </a:solidFill>
                <a:latin typeface="Segoe UI"/>
                <a:cs typeface="Segoe UI"/>
              </a:rPr>
              <a:t>còn</a:t>
            </a:r>
            <a:r>
              <a:rPr lang="en-US" sz="1400" dirty="0">
                <a:solidFill>
                  <a:srgbClr val="13334C"/>
                </a:solidFill>
                <a:latin typeface="Segoe UI"/>
                <a:cs typeface="Segoe UI"/>
              </a:rPr>
              <a:t> </a:t>
            </a:r>
            <a:r>
              <a:rPr lang="en-US" sz="1400" dirty="0" err="1">
                <a:solidFill>
                  <a:srgbClr val="13334C"/>
                </a:solidFill>
                <a:latin typeface="Segoe UI"/>
                <a:cs typeface="Segoe UI"/>
              </a:rPr>
              <a:t>lại</a:t>
            </a:r>
            <a:r>
              <a:rPr lang="en-US" sz="1400" dirty="0">
                <a:solidFill>
                  <a:srgbClr val="13334C"/>
                </a:solidFill>
                <a:latin typeface="Segoe UI"/>
                <a:cs typeface="Segoe UI"/>
              </a:rPr>
              <a:t> </a:t>
            </a:r>
            <a:r>
              <a:rPr lang="en-US" sz="1400" dirty="0" err="1">
                <a:solidFill>
                  <a:srgbClr val="13334C"/>
                </a:solidFill>
                <a:latin typeface="Segoe UI"/>
                <a:cs typeface="Segoe UI"/>
              </a:rPr>
              <a:t>của</a:t>
            </a:r>
            <a:r>
              <a:rPr lang="en-US" sz="1400" dirty="0">
                <a:solidFill>
                  <a:srgbClr val="13334C"/>
                </a:solidFill>
                <a:latin typeface="Segoe UI"/>
                <a:cs typeface="Segoe UI"/>
              </a:rPr>
              <a:t> Kho-</a:t>
            </a:r>
            <a:r>
              <a:rPr lang="en-US" sz="1400" dirty="0" err="1">
                <a:solidFill>
                  <a:srgbClr val="13334C"/>
                </a:solidFill>
                <a:latin typeface="Segoe UI"/>
                <a:cs typeface="Segoe UI"/>
              </a:rPr>
              <a:t>Xưởng</a:t>
            </a:r>
            <a:r>
              <a:rPr lang="en-US" sz="1400" dirty="0">
                <a:solidFill>
                  <a:srgbClr val="13334C"/>
                </a:solidFill>
                <a:latin typeface="Segoe UI"/>
                <a:cs typeface="Segoe UI"/>
              </a:rPr>
              <a:t>(3 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 - </a:t>
            </a:r>
            <a:r>
              <a:rPr lang="en-US" sz="1400" dirty="0" err="1">
                <a:solidFill>
                  <a:srgbClr val="13334C"/>
                </a:solidFill>
                <a:latin typeface="Segoe UI"/>
                <a:cs typeface="Segoe UI"/>
              </a:rPr>
              <a:t>thứ</a:t>
            </a:r>
            <a:r>
              <a:rPr lang="en-US" sz="1400" dirty="0">
                <a:solidFill>
                  <a:srgbClr val="13334C"/>
                </a:solidFill>
                <a:latin typeface="Segoe UI"/>
                <a:cs typeface="Segoe UI"/>
              </a:rPr>
              <a:t> 6</a:t>
            </a:r>
            <a:endParaRPr lang="en-US" sz="1400" dirty="0">
              <a:latin typeface="Segoe UI"/>
              <a:cs typeface="Segoe UI"/>
            </a:endParaRPr>
          </a:p>
        </p:txBody>
      </p:sp>
      <p:sp>
        <p:nvSpPr>
          <p:cNvPr id="16" name="Khung the">
            <a:extLst>
              <a:ext uri="{C183D7F6-B498-43B3-948B-1728B52AA6E4}">
                <adec:decorative xmlns:adec="http://schemas.microsoft.com/office/drawing/2017/decorative" val="1"/>
              </a:ext>
            </a:extLst>
          </p:cNvPr>
          <p:cNvSpPr/>
          <p:nvPr/>
        </p:nvSpPr>
        <p:spPr>
          <a:xfrm>
            <a:off x="182880" y="3976624"/>
            <a:ext cx="5476240" cy="2267712"/>
          </a:xfrm>
          <a:prstGeom prst="rect">
            <a:avLst/>
          </a:prstGeom>
          <a:solidFill>
            <a:srgbClr val="FFFFFF"/>
          </a:solidFill>
          <a:ln w="16933">
            <a:solidFill>
              <a:srgbClr val="D8E0E8"/>
            </a:solidFill>
            <a:prstDash val="solid"/>
          </a:ln>
        </p:spPr>
      </p:sp>
      <p:sp>
        <p:nvSpPr>
          <p:cNvPr id="17" name="Tieu de the">
            <a:extLst>
              <a:ext uri="{C183D7F6-B498-43B3-948B-1728B52AA6E4}">
                <adec:decorative xmlns:adec="http://schemas.microsoft.com/office/drawing/2017/decorative" val="1"/>
              </a:ext>
            </a:extLst>
          </p:cNvPr>
          <p:cNvSpPr/>
          <p:nvPr/>
        </p:nvSpPr>
        <p:spPr>
          <a:xfrm>
            <a:off x="182880" y="3976624"/>
            <a:ext cx="5486400" cy="438912"/>
          </a:xfrm>
          <a:prstGeom prst="rect">
            <a:avLst/>
          </a:prstGeom>
          <a:solidFill>
            <a:srgbClr val="0072BC"/>
          </a:solidFill>
          <a:ln w="16933">
            <a:solidFill>
              <a:srgbClr val="0072BC"/>
            </a:solidFill>
            <a:prstDash val="solid"/>
          </a:ln>
        </p:spPr>
      </p:sp>
      <p:sp>
        <p:nvSpPr>
          <p:cNvPr id="18" name="Text 16"/>
          <p:cNvSpPr/>
          <p:nvPr/>
        </p:nvSpPr>
        <p:spPr>
          <a:xfrm>
            <a:off x="363728" y="3966464"/>
            <a:ext cx="5134864" cy="438912"/>
          </a:xfrm>
          <a:prstGeom prst="rect">
            <a:avLst/>
          </a:prstGeom>
          <a:noFill/>
          <a:ln/>
        </p:spPr>
        <p:txBody>
          <a:bodyPr wrap="square" lIns="0" tIns="0" rIns="0" bIns="0" rtlCol="0" anchor="ctr"/>
          <a:lstStyle/>
          <a:p>
            <a:r>
              <a:rPr lang="en-US" sz="1600" b="1" dirty="0" err="1">
                <a:solidFill>
                  <a:srgbClr val="FFFFFF"/>
                </a:solidFill>
                <a:latin typeface="Segoe UI"/>
                <a:cs typeface="Segoe UI"/>
              </a:rPr>
              <a:t>Rủi</a:t>
            </a:r>
            <a:r>
              <a:rPr lang="en-US" sz="1600" b="1" dirty="0">
                <a:solidFill>
                  <a:srgbClr val="FFFFFF"/>
                </a:solidFill>
                <a:latin typeface="Segoe UI"/>
                <a:cs typeface="Segoe UI"/>
              </a:rPr>
              <a:t> </a:t>
            </a:r>
            <a:r>
              <a:rPr lang="en-US" sz="1600" b="1" dirty="0" err="1">
                <a:solidFill>
                  <a:srgbClr val="FFFFFF"/>
                </a:solidFill>
                <a:latin typeface="Segoe UI"/>
                <a:cs typeface="Segoe UI"/>
              </a:rPr>
              <a:t>ro</a:t>
            </a:r>
            <a:endParaRPr lang="en-US" sz="1600" dirty="0">
              <a:cs typeface="Segoe UI"/>
            </a:endParaRPr>
          </a:p>
        </p:txBody>
      </p:sp>
      <p:sp>
        <p:nvSpPr>
          <p:cNvPr id="19" name="Text 17"/>
          <p:cNvSpPr/>
          <p:nvPr/>
        </p:nvSpPr>
        <p:spPr>
          <a:xfrm>
            <a:off x="396240" y="4634992"/>
            <a:ext cx="5064429" cy="895041"/>
          </a:xfrm>
          <a:prstGeom prst="rect">
            <a:avLst/>
          </a:prstGeom>
          <a:noFill/>
          <a:ln/>
        </p:spPr>
        <p:txBody>
          <a:bodyPr wrap="square" lIns="0" tIns="0" rIns="0" bIns="0" rtlCol="0" anchor="t"/>
          <a:lstStyle/>
          <a:p>
            <a:pPr marL="342900" indent="-342900">
              <a:spcAft>
                <a:spcPts val="500"/>
              </a:spcAft>
              <a:buSzPct val="100000"/>
              <a:buFont typeface="Arial"/>
              <a:buChar char="•"/>
            </a:pPr>
            <a:r>
              <a:rPr lang="en-US" sz="1400" dirty="0">
                <a:solidFill>
                  <a:srgbClr val="13334C"/>
                </a:solidFill>
                <a:latin typeface="Segoe UI"/>
                <a:ea typeface="Calibri"/>
                <a:cs typeface="Segoe UI"/>
              </a:rPr>
              <a:t>Chưa </a:t>
            </a:r>
            <a:r>
              <a:rPr lang="en-US" sz="1400" dirty="0" err="1">
                <a:solidFill>
                  <a:srgbClr val="13334C"/>
                </a:solidFill>
                <a:latin typeface="Segoe UI"/>
                <a:ea typeface="Calibri"/>
                <a:cs typeface="Segoe UI"/>
              </a:rPr>
              <a:t>đánh</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giá</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được</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hết</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các</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quy</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trình</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tại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BTChem</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cần</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khảo</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sát</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nhiều</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buổi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cho</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mỗi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phòng</a:t>
            </a:r>
            <a:r>
              <a:rPr lang="en-US" sz="1400" dirty="0">
                <a:solidFill>
                  <a:srgbClr val="13334C"/>
                </a:solidFill>
                <a:latin typeface="Segoe UI"/>
                <a:ea typeface="Calibri"/>
                <a:cs typeface="Segoe UI"/>
              </a:rPr>
              <a:t> ban.</a:t>
            </a:r>
          </a:p>
          <a:p>
            <a:pPr marL="342900" indent="-342900">
              <a:spcAft>
                <a:spcPts val="500"/>
              </a:spcAft>
              <a:buSzPct val="100000"/>
              <a:buFont typeface="Arial"/>
              <a:buChar char="•"/>
            </a:pPr>
            <a:r>
              <a:rPr lang="en-US" sz="1400" dirty="0" err="1">
                <a:solidFill>
                  <a:srgbClr val="13334C"/>
                </a:solidFill>
                <a:ea typeface="Calibri"/>
                <a:cs typeface="Segoe UI"/>
              </a:rPr>
              <a:t>Một</a:t>
            </a:r>
            <a:r>
              <a:rPr lang="en-US" sz="1400" dirty="0">
                <a:solidFill>
                  <a:srgbClr val="13334C"/>
                </a:solidFill>
                <a:ea typeface="Calibri"/>
                <a:cs typeface="Segoe UI"/>
              </a:rPr>
              <a:t> </a:t>
            </a:r>
            <a:r>
              <a:rPr lang="en-US" sz="1400" dirty="0" err="1">
                <a:solidFill>
                  <a:srgbClr val="13334C"/>
                </a:solidFill>
                <a:ea typeface="Calibri"/>
                <a:cs typeface="Segoe UI"/>
              </a:rPr>
              <a:t>số</a:t>
            </a:r>
            <a:r>
              <a:rPr lang="en-US" sz="1400" dirty="0">
                <a:solidFill>
                  <a:srgbClr val="13334C"/>
                </a:solidFill>
                <a:ea typeface="Calibri"/>
                <a:cs typeface="Segoe UI"/>
              </a:rPr>
              <a:t> GAP </a:t>
            </a:r>
            <a:r>
              <a:rPr lang="en-US" sz="1400" dirty="0" err="1">
                <a:solidFill>
                  <a:srgbClr val="13334C"/>
                </a:solidFill>
                <a:ea typeface="Calibri"/>
                <a:cs typeface="Segoe UI"/>
              </a:rPr>
              <a:t>cần</a:t>
            </a:r>
            <a:r>
              <a:rPr lang="en-US" sz="1400" dirty="0">
                <a:solidFill>
                  <a:srgbClr val="13334C"/>
                </a:solidFill>
                <a:ea typeface="Calibri"/>
                <a:cs typeface="Segoe UI"/>
              </a:rPr>
              <a:t> </a:t>
            </a:r>
            <a:r>
              <a:rPr lang="en-US" sz="1400" dirty="0" err="1">
                <a:solidFill>
                  <a:srgbClr val="13334C"/>
                </a:solidFill>
                <a:ea typeface="Calibri"/>
                <a:cs typeface="Segoe UI"/>
              </a:rPr>
              <a:t>tìm</a:t>
            </a:r>
            <a:r>
              <a:rPr lang="en-US" sz="1400" dirty="0">
                <a:solidFill>
                  <a:srgbClr val="13334C"/>
                </a:solidFill>
                <a:ea typeface="Calibri"/>
                <a:cs typeface="Segoe UI"/>
              </a:rPr>
              <a:t> </a:t>
            </a:r>
            <a:r>
              <a:rPr lang="en-US" sz="1400" dirty="0" err="1">
                <a:solidFill>
                  <a:srgbClr val="13334C"/>
                </a:solidFill>
                <a:ea typeface="Calibri"/>
                <a:cs typeface="Segoe UI"/>
              </a:rPr>
              <a:t>giải</a:t>
            </a:r>
            <a:r>
              <a:rPr lang="en-US" sz="1400" dirty="0">
                <a:solidFill>
                  <a:srgbClr val="13334C"/>
                </a:solidFill>
                <a:ea typeface="Calibri"/>
                <a:cs typeface="Segoe UI"/>
              </a:rPr>
              <a:t> </a:t>
            </a:r>
            <a:r>
              <a:rPr lang="en-US" sz="1400" dirty="0" err="1">
                <a:solidFill>
                  <a:srgbClr val="13334C"/>
                </a:solidFill>
                <a:ea typeface="Calibri"/>
                <a:cs typeface="Segoe UI"/>
              </a:rPr>
              <a:t>pháp</a:t>
            </a:r>
            <a:r>
              <a:rPr lang="en-US" sz="1400" dirty="0">
                <a:solidFill>
                  <a:srgbClr val="13334C"/>
                </a:solidFill>
                <a:ea typeface="Calibri"/>
                <a:cs typeface="Segoe UI"/>
              </a:rPr>
              <a:t> fix </a:t>
            </a:r>
            <a:r>
              <a:rPr lang="en-US" sz="1400" dirty="0" err="1">
                <a:solidFill>
                  <a:srgbClr val="13334C"/>
                </a:solidFill>
                <a:ea typeface="Calibri"/>
                <a:cs typeface="Segoe UI"/>
              </a:rPr>
              <a:t>trên</a:t>
            </a:r>
            <a:r>
              <a:rPr lang="en-US" sz="1400" dirty="0">
                <a:solidFill>
                  <a:srgbClr val="13334C"/>
                </a:solidFill>
                <a:ea typeface="Calibri"/>
                <a:cs typeface="Segoe UI"/>
              </a:rPr>
              <a:t> D365 BC.</a:t>
            </a:r>
          </a:p>
        </p:txBody>
      </p:sp>
      <p:sp>
        <p:nvSpPr>
          <p:cNvPr id="20" name="Khung the">
            <a:extLst>
              <a:ext uri="{C183D7F6-B498-43B3-948B-1728B52AA6E4}">
                <adec:decorative xmlns:adec="http://schemas.microsoft.com/office/drawing/2017/decorative" val="1"/>
              </a:ext>
            </a:extLst>
          </p:cNvPr>
          <p:cNvSpPr/>
          <p:nvPr/>
        </p:nvSpPr>
        <p:spPr>
          <a:xfrm>
            <a:off x="6156960" y="3925824"/>
            <a:ext cx="5486400" cy="2267712"/>
          </a:xfrm>
          <a:prstGeom prst="rect">
            <a:avLst/>
          </a:prstGeom>
          <a:solidFill>
            <a:srgbClr val="FFFFFF"/>
          </a:solidFill>
          <a:ln w="16933">
            <a:solidFill>
              <a:srgbClr val="D8E0E8"/>
            </a:solidFill>
            <a:prstDash val="solid"/>
          </a:ln>
        </p:spPr>
      </p:sp>
      <p:sp>
        <p:nvSpPr>
          <p:cNvPr id="21" name="Tieu de the">
            <a:extLst>
              <a:ext uri="{C183D7F6-B498-43B3-948B-1728B52AA6E4}">
                <adec:decorative xmlns:adec="http://schemas.microsoft.com/office/drawing/2017/decorative" val="1"/>
              </a:ext>
            </a:extLst>
          </p:cNvPr>
          <p:cNvSpPr/>
          <p:nvPr/>
        </p:nvSpPr>
        <p:spPr>
          <a:xfrm>
            <a:off x="6156960" y="3925824"/>
            <a:ext cx="5486400" cy="438912"/>
          </a:xfrm>
          <a:prstGeom prst="rect">
            <a:avLst/>
          </a:prstGeom>
          <a:solidFill>
            <a:srgbClr val="C0392B"/>
          </a:solidFill>
          <a:ln w="16933">
            <a:solidFill>
              <a:srgbClr val="C0392B"/>
            </a:solidFill>
            <a:prstDash val="solid"/>
          </a:ln>
        </p:spPr>
      </p:sp>
      <p:sp>
        <p:nvSpPr>
          <p:cNvPr id="22" name="Text 20"/>
          <p:cNvSpPr/>
          <p:nvPr/>
        </p:nvSpPr>
        <p:spPr>
          <a:xfrm>
            <a:off x="6327648" y="3925824"/>
            <a:ext cx="5145024" cy="438912"/>
          </a:xfrm>
          <a:prstGeom prst="rect">
            <a:avLst/>
          </a:prstGeom>
          <a:noFill/>
          <a:ln/>
        </p:spPr>
        <p:txBody>
          <a:bodyPr wrap="square" lIns="0" tIns="0" rIns="0" bIns="0" rtlCol="0" anchor="ctr"/>
          <a:lstStyle/>
          <a:p>
            <a:r>
              <a:rPr lang="en-US" sz="1600" b="1" dirty="0" err="1">
                <a:solidFill>
                  <a:srgbClr val="FFFFFF"/>
                </a:solidFill>
                <a:latin typeface="Segoe UI"/>
                <a:cs typeface="Segoe UI"/>
              </a:rPr>
              <a:t>Vấn</a:t>
            </a:r>
            <a:r>
              <a:rPr lang="en-US" sz="1600" b="1" dirty="0">
                <a:solidFill>
                  <a:srgbClr val="FFFFFF"/>
                </a:solidFill>
                <a:latin typeface="Segoe UI"/>
                <a:cs typeface="Segoe UI"/>
              </a:rPr>
              <a:t> </a:t>
            </a:r>
            <a:r>
              <a:rPr lang="en-US" sz="1600" b="1" dirty="0" err="1">
                <a:solidFill>
                  <a:srgbClr val="FFFFFF"/>
                </a:solidFill>
                <a:latin typeface="Segoe UI"/>
                <a:cs typeface="Segoe UI"/>
              </a:rPr>
              <a:t>đề</a:t>
            </a:r>
            <a:r>
              <a:rPr lang="en-US" sz="1600" b="1" dirty="0">
                <a:solidFill>
                  <a:srgbClr val="FFFFFF"/>
                </a:solidFill>
                <a:latin typeface="Segoe UI"/>
                <a:cs typeface="Segoe UI"/>
              </a:rPr>
              <a:t> </a:t>
            </a:r>
            <a:r>
              <a:rPr lang="en-US" sz="1600" b="1" dirty="0" err="1">
                <a:solidFill>
                  <a:srgbClr val="FFFFFF"/>
                </a:solidFill>
                <a:latin typeface="Segoe UI"/>
                <a:cs typeface="Segoe UI"/>
              </a:rPr>
              <a:t>cần</a:t>
            </a:r>
            <a:r>
              <a:rPr lang="en-US" sz="1600" b="1" dirty="0">
                <a:solidFill>
                  <a:srgbClr val="FFFFFF"/>
                </a:solidFill>
                <a:latin typeface="Segoe UI"/>
                <a:cs typeface="Segoe UI"/>
              </a:rPr>
              <a:t> </a:t>
            </a:r>
            <a:r>
              <a:rPr lang="en-US" sz="1600" b="1" dirty="0" err="1">
                <a:solidFill>
                  <a:srgbClr val="FFFFFF"/>
                </a:solidFill>
                <a:latin typeface="Segoe UI"/>
                <a:cs typeface="Segoe UI"/>
              </a:rPr>
              <a:t>hỗ</a:t>
            </a:r>
            <a:r>
              <a:rPr lang="en-US" sz="1600" b="1" dirty="0">
                <a:solidFill>
                  <a:srgbClr val="FFFFFF"/>
                </a:solidFill>
                <a:latin typeface="Segoe UI"/>
                <a:cs typeface="Segoe UI"/>
              </a:rPr>
              <a:t> </a:t>
            </a:r>
            <a:r>
              <a:rPr lang="en-US" sz="1600" b="1" dirty="0" err="1">
                <a:solidFill>
                  <a:srgbClr val="FFFFFF"/>
                </a:solidFill>
                <a:latin typeface="Segoe UI"/>
                <a:cs typeface="Segoe UI"/>
              </a:rPr>
              <a:t>trợ</a:t>
            </a:r>
            <a:endParaRPr lang="en-US" sz="1600" b="1" dirty="0">
              <a:solidFill>
                <a:srgbClr val="FFFFFF"/>
              </a:solidFill>
              <a:latin typeface="Segoe UI"/>
              <a:cs typeface="Segoe UI"/>
            </a:endParaRPr>
          </a:p>
        </p:txBody>
      </p:sp>
      <p:sp>
        <p:nvSpPr>
          <p:cNvPr id="23" name="Text 21"/>
          <p:cNvSpPr/>
          <p:nvPr/>
        </p:nvSpPr>
        <p:spPr>
          <a:xfrm>
            <a:off x="6360160" y="4533392"/>
            <a:ext cx="5023104" cy="1584960"/>
          </a:xfrm>
          <a:prstGeom prst="rect">
            <a:avLst/>
          </a:prstGeom>
          <a:noFill/>
          <a:ln/>
        </p:spPr>
        <p:txBody>
          <a:bodyPr wrap="square" lIns="0" tIns="0" rIns="0" bIns="0" rtlCol="0" anchor="t"/>
          <a:lstStyle/>
          <a:p>
            <a:pPr marL="342900" indent="-342900">
              <a:spcAft>
                <a:spcPts val="500"/>
              </a:spcAft>
              <a:buSzPct val="100000"/>
              <a:buChar char="•"/>
            </a:pPr>
            <a:r>
              <a:rPr lang="en-US" sz="1400">
                <a:solidFill>
                  <a:srgbClr val="13334C"/>
                </a:solidFill>
                <a:latin typeface="Segoe UI"/>
                <a:cs typeface="Segoe UI"/>
              </a:rPr>
              <a:t>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900" name="Nen noi dung"/>
          <p:cNvSpPr/>
          <p:nvPr/>
        </p:nvSpPr>
        <p:spPr>
          <a:xfrm>
            <a:off x="438640" y="1032771"/>
            <a:ext cx="11110868" cy="4385840"/>
          </a:xfrm>
          <a:prstGeom prst="roundRect">
            <a:avLst>
              <a:gd name="adj" fmla="val 2500"/>
            </a:avLst>
          </a:prstGeom>
          <a:solidFill>
            <a:srgbClr val="FFFFFF"/>
          </a:solidFill>
          <a:ln>
            <a:noFill/>
          </a:ln>
        </p:spPr>
        <p:txBody>
          <a:bodyPr/>
          <a:lstStyle/>
          <a:p>
            <a:endParaRPr lang="en-US"/>
          </a:p>
        </p:txBody>
      </p:sp>
      <p:sp>
        <p:nvSpPr>
          <p:cNvPr id="6" name="Text 4"/>
          <p:cNvSpPr/>
          <p:nvPr/>
        </p:nvSpPr>
        <p:spPr>
          <a:xfrm>
            <a:off x="237831" y="212652"/>
            <a:ext cx="7100000" cy="460000"/>
          </a:xfrm>
          <a:prstGeom prst="rect">
            <a:avLst/>
          </a:prstGeom>
          <a:noFill/>
          <a:ln/>
        </p:spPr>
        <p:txBody>
          <a:bodyPr wrap="square" lIns="0" tIns="0" rIns="0" bIns="0" rtlCol="0" anchor="ctr"/>
          <a:lstStyle/>
          <a:p>
            <a:pPr marL="0" indent="0">
              <a:buNone/>
            </a:pPr>
            <a:r>
              <a:rPr lang="en-US" sz="2800" b="1" dirty="0">
                <a:solidFill>
                  <a:srgbClr val="FFFFFF"/>
                </a:solidFill>
                <a:latin typeface="Segoe UI"/>
                <a:ea typeface="Segoe UI" pitchFamily="34" charset="-122"/>
                <a:cs typeface="Segoe UI"/>
              </a:rPr>
              <a:t>Tài </a:t>
            </a:r>
            <a:r>
              <a:rPr lang="en-US" sz="2800" b="1" dirty="0" err="1">
                <a:solidFill>
                  <a:srgbClr val="FFFFFF"/>
                </a:solidFill>
                <a:latin typeface="Segoe UI"/>
                <a:ea typeface="Segoe UI" pitchFamily="34" charset="-122"/>
                <a:cs typeface="Segoe UI"/>
              </a:rPr>
              <a:t>liệu</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dự</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án</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đang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làm</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việc</a:t>
            </a:r>
            <a:endParaRPr lang="en-US" sz="2800" dirty="0" err="1">
              <a:latin typeface="Segoe UI"/>
              <a:cs typeface="Segoe UI"/>
            </a:endParaRPr>
          </a:p>
        </p:txBody>
      </p:sp>
      <p:graphicFrame>
        <p:nvGraphicFramePr>
          <p:cNvPr id="9" name="Table 0"/>
          <p:cNvGraphicFramePr>
            <a:graphicFrameLocks noGrp="1"/>
          </p:cNvGraphicFramePr>
          <p:nvPr>
            <p:extLst>
              <p:ext uri="{D42A27DB-BD31-4B8C-83A1-F6EECF244321}">
                <p14:modId xmlns:p14="http://schemas.microsoft.com/office/powerpoint/2010/main" val="36884992"/>
              </p:ext>
            </p:extLst>
          </p:nvPr>
        </p:nvGraphicFramePr>
        <p:xfrm>
          <a:off x="242556" y="1137696"/>
          <a:ext cx="11471923" cy="4895989"/>
        </p:xfrm>
        <a:graphic>
          <a:graphicData uri="http://schemas.openxmlformats.org/drawingml/2006/table">
            <a:tbl>
              <a:tblPr/>
              <a:tblGrid>
                <a:gridCol w="2940611">
                  <a:extLst>
                    <a:ext uri="{9D8B030D-6E8A-4147-A177-3AD203B41FA5}">
                      <a16:colId xmlns:a16="http://schemas.microsoft.com/office/drawing/2014/main" val="20000"/>
                    </a:ext>
                  </a:extLst>
                </a:gridCol>
                <a:gridCol w="2093788">
                  <a:extLst>
                    <a:ext uri="{9D8B030D-6E8A-4147-A177-3AD203B41FA5}">
                      <a16:colId xmlns:a16="http://schemas.microsoft.com/office/drawing/2014/main" val="20001"/>
                    </a:ext>
                  </a:extLst>
                </a:gridCol>
                <a:gridCol w="1598446">
                  <a:extLst>
                    <a:ext uri="{9D8B030D-6E8A-4147-A177-3AD203B41FA5}">
                      <a16:colId xmlns:a16="http://schemas.microsoft.com/office/drawing/2014/main" val="20002"/>
                    </a:ext>
                  </a:extLst>
                </a:gridCol>
                <a:gridCol w="3200232">
                  <a:extLst>
                    <a:ext uri="{9D8B030D-6E8A-4147-A177-3AD203B41FA5}">
                      <a16:colId xmlns:a16="http://schemas.microsoft.com/office/drawing/2014/main" val="20003"/>
                    </a:ext>
                  </a:extLst>
                </a:gridCol>
                <a:gridCol w="1638846">
                  <a:extLst>
                    <a:ext uri="{9D8B030D-6E8A-4147-A177-3AD203B41FA5}">
                      <a16:colId xmlns:a16="http://schemas.microsoft.com/office/drawing/2014/main" val="20004"/>
                    </a:ext>
                  </a:extLst>
                </a:gridCol>
              </a:tblGrid>
              <a:tr h="699427">
                <a:tc>
                  <a:txBody>
                    <a:bodyPr/>
                    <a:lstStyle/>
                    <a:p>
                      <a:pPr marL="0" indent="0" algn="ctr">
                        <a:buNone/>
                      </a:pPr>
                      <a:r>
                        <a:rPr lang="en-US" sz="1800" b="1" dirty="0">
                          <a:solidFill>
                            <a:srgbClr val="FFFFFF"/>
                          </a:solidFill>
                          <a:latin typeface="Segoe UI"/>
                          <a:ea typeface="Segoe UI" pitchFamily="34" charset="-122"/>
                          <a:cs typeface="Segoe UI"/>
                        </a:rPr>
                        <a:t>Tài </a:t>
                      </a:r>
                      <a:r>
                        <a:rPr lang="en-US" sz="1800" b="1" dirty="0" err="1">
                          <a:solidFill>
                            <a:srgbClr val="FFFFFF"/>
                          </a:solidFill>
                          <a:latin typeface="Segoe UI"/>
                          <a:ea typeface="Segoe UI" pitchFamily="34" charset="-122"/>
                          <a:cs typeface="Segoe UI"/>
                        </a:rPr>
                        <a:t>liệu</a:t>
                      </a:r>
                      <a:r>
                        <a:rPr lang="en-US" sz="1800" b="1" dirty="0">
                          <a:solidFill>
                            <a:srgbClr val="FFFFFF"/>
                          </a:solidFill>
                          <a:latin typeface="Segoe UI"/>
                          <a:ea typeface="Segoe UI" pitchFamily="34" charset="-122"/>
                          <a:cs typeface="Segoe UI"/>
                        </a:rPr>
                        <a:t> / </a:t>
                      </a:r>
                      <a:r>
                        <a:rPr lang="en-US" sz="1800" b="1" dirty="0" err="1">
                          <a:solidFill>
                            <a:srgbClr val="FFFFFF"/>
                          </a:solidFill>
                          <a:latin typeface="Segoe UI"/>
                          <a:ea typeface="Segoe UI" pitchFamily="34" charset="-122"/>
                          <a:cs typeface="Segoe UI"/>
                        </a:rPr>
                        <a:t>Sản</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phẩm</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bàn</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giao</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dirty="0">
                          <a:solidFill>
                            <a:srgbClr val="FFFFFF"/>
                          </a:solidFill>
                          <a:latin typeface="Segoe UI"/>
                          <a:ea typeface="Segoe UI" pitchFamily="34" charset="-122"/>
                          <a:cs typeface="Segoe UI"/>
                        </a:rPr>
                        <a:t>Giai </a:t>
                      </a:r>
                      <a:r>
                        <a:rPr lang="en-US" sz="1800" b="1" dirty="0" err="1">
                          <a:solidFill>
                            <a:srgbClr val="FFFFFF"/>
                          </a:solidFill>
                          <a:latin typeface="Segoe UI"/>
                          <a:ea typeface="Segoe UI" pitchFamily="34" charset="-122"/>
                          <a:cs typeface="Segoe UI"/>
                        </a:rPr>
                        <a:t>đoạn</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a:solidFill>
                            <a:srgbClr val="FFFFFF"/>
                          </a:solidFill>
                          <a:latin typeface="Segoe UI"/>
                          <a:ea typeface="Segoe UI" pitchFamily="34" charset="-122"/>
                          <a:cs typeface="Segoe UI"/>
                        </a:rPr>
                        <a:t>PIC</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dirty="0" err="1">
                          <a:solidFill>
                            <a:srgbClr val="FFFFFF"/>
                          </a:solidFill>
                          <a:latin typeface="Segoe UI"/>
                          <a:ea typeface="Segoe UI" pitchFamily="34" charset="-122"/>
                          <a:cs typeface="Segoe UI"/>
                        </a:rPr>
                        <a:t>Trạng</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thái</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a:solidFill>
                            <a:srgbClr val="FFFFFF"/>
                          </a:solidFill>
                          <a:latin typeface="Segoe UI"/>
                          <a:ea typeface="Segoe UI" pitchFamily="34" charset="-122"/>
                          <a:cs typeface="Segoe UI"/>
                        </a:rPr>
                        <a:t>Link</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699427">
                <a:tc>
                  <a:txBody>
                    <a:bodyPr/>
                    <a:lstStyle/>
                    <a:p>
                      <a:pPr marL="0" indent="0" algn="ctr">
                        <a:buNone/>
                      </a:pPr>
                      <a:r>
                        <a:rPr lang="en-US" sz="1400" b="1" dirty="0" err="1">
                          <a:solidFill>
                            <a:srgbClr val="13334C"/>
                          </a:solidFill>
                          <a:latin typeface="Segoe UI"/>
                          <a:ea typeface="Segoe UI" pitchFamily="34" charset="-122"/>
                          <a:cs typeface="Segoe UI"/>
                        </a:rPr>
                        <a:t>Kế</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hoạch</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dự</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án</a:t>
                      </a:r>
                      <a:r>
                        <a:rPr lang="en-US" sz="1400" b="1" dirty="0">
                          <a:solidFill>
                            <a:srgbClr val="13334C"/>
                          </a:solidFill>
                          <a:latin typeface="Segoe UI"/>
                          <a:ea typeface="Segoe UI" pitchFamily="34" charset="-122"/>
                          <a:cs typeface="Segoe UI"/>
                        </a:rPr>
                        <a:t> (WBS)</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a:solidFill>
                            <a:srgbClr val="5B6B7A"/>
                          </a:solidFill>
                          <a:latin typeface="Segoe UI"/>
                          <a:ea typeface="Segoe UI" charset="0"/>
                          <a:cs typeface="Segoe UI"/>
                        </a:rPr>
                        <a:t>ThoTQ2</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b="1" dirty="0">
                          <a:solidFill>
                            <a:srgbClr val="00A651"/>
                          </a:solidFill>
                          <a:latin typeface="Segoe UI"/>
                          <a:ea typeface="Segoe UI" pitchFamily="34" charset="-122"/>
                          <a:cs typeface="Segoe UI"/>
                        </a:rPr>
                        <a:t>Hoàn </a:t>
                      </a:r>
                      <a:r>
                        <a:rPr lang="en-US" sz="1400" b="1" dirty="0" err="1">
                          <a:solidFill>
                            <a:srgbClr val="00A651"/>
                          </a:solidFill>
                          <a:latin typeface="Segoe UI"/>
                          <a:ea typeface="Segoe UI" pitchFamily="34" charset="-122"/>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b="1" dirty="0">
                          <a:solidFill>
                            <a:srgbClr val="0072BC"/>
                          </a:solidFill>
                          <a:latin typeface="Segoe UI"/>
                          <a:ea typeface="Segoe UI" charset="0"/>
                          <a:cs typeface="Segoe UI"/>
                          <a:hlinkClick r:id="rId3"/>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10001"/>
                  </a:ext>
                </a:extLst>
              </a:tr>
              <a:tr h="699427">
                <a:tc>
                  <a:txBody>
                    <a:bodyPr/>
                    <a:lstStyle/>
                    <a:p>
                      <a:pPr marL="0" lvl="0" indent="0" algn="ctr">
                        <a:buNone/>
                      </a:pPr>
                      <a:r>
                        <a:rPr lang="en-US" sz="1400" b="1" dirty="0">
                          <a:solidFill>
                            <a:srgbClr val="13334C"/>
                          </a:solidFill>
                          <a:latin typeface="Segoe UI"/>
                          <a:ea typeface="Segoe UI" charset="0"/>
                          <a:cs typeface="Segoe UI"/>
                        </a:rPr>
                        <a:t>Tài </a:t>
                      </a:r>
                      <a:r>
                        <a:rPr lang="en-US" sz="1400" b="1" dirty="0" err="1">
                          <a:solidFill>
                            <a:srgbClr val="13334C"/>
                          </a:solidFill>
                          <a:latin typeface="Segoe UI"/>
                          <a:ea typeface="Segoe UI" charset="0"/>
                          <a:cs typeface="Segoe UI"/>
                        </a:rPr>
                        <a:t>liệu</a:t>
                      </a:r>
                      <a:r>
                        <a:rPr lang="en-US" sz="1400" b="1" dirty="0">
                          <a:solidFill>
                            <a:srgbClr val="13334C"/>
                          </a:solidFill>
                          <a:latin typeface="Segoe UI"/>
                          <a:ea typeface="Segoe UI" charset="0"/>
                          <a:cs typeface="Segoe UI"/>
                        </a:rPr>
                        <a:t> kick-off</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dirty="0">
                          <a:solidFill>
                            <a:srgbClr val="5B6B7A"/>
                          </a:solidFill>
                          <a:latin typeface="Segoe UI"/>
                          <a:ea typeface="Segoe UI" charset="0"/>
                          <a:cs typeface="Segoe UI"/>
                        </a:rPr>
                        <a:t>I. </a:t>
                      </a:r>
                      <a:r>
                        <a:rPr lang="en-US" sz="1400" dirty="0" err="1">
                          <a:solidFill>
                            <a:srgbClr val="5B6B7A"/>
                          </a:solidFill>
                          <a:latin typeface="Segoe UI"/>
                          <a:ea typeface="Segoe UI" charset="0"/>
                          <a:cs typeface="Segoe UI"/>
                        </a:rPr>
                        <a:t>Chuẩn</a:t>
                      </a:r>
                      <a:r>
                        <a:rPr lang="en-US" sz="1400" dirty="0">
                          <a:solidFill>
                            <a:srgbClr val="5B6B7A"/>
                          </a:solidFill>
                          <a:latin typeface="Segoe UI"/>
                          <a:ea typeface="Segoe UI" charset="0"/>
                          <a:cs typeface="Segoe UI"/>
                        </a:rPr>
                        <a:t> </a:t>
                      </a:r>
                      <a:r>
                        <a:rPr lang="en-US" sz="1400" dirty="0" err="1">
                          <a:solidFill>
                            <a:srgbClr val="5B6B7A"/>
                          </a:solidFill>
                          <a:latin typeface="Segoe UI"/>
                          <a:ea typeface="Segoe UI" charset="0"/>
                          <a:cs typeface="Segoe UI"/>
                        </a:rPr>
                        <a:t>bị</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a:solidFill>
                            <a:srgbClr val="5B6B7A"/>
                          </a:solidFill>
                          <a:latin typeface="Segoe UI"/>
                          <a:ea typeface="Segoe UI" charset="0"/>
                          <a:cs typeface="Segoe UI"/>
                        </a:rPr>
                        <a:t>ThoTQ2</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1" dirty="0">
                          <a:solidFill>
                            <a:srgbClr val="00A651"/>
                          </a:solidFill>
                          <a:latin typeface="Segoe UI"/>
                          <a:ea typeface="Segoe UI" charset="0"/>
                          <a:cs typeface="Segoe UI"/>
                        </a:rPr>
                        <a:t>Hoàn </a:t>
                      </a:r>
                      <a:r>
                        <a:rPr lang="en-US" sz="1400" b="1" dirty="0" err="1">
                          <a:solidFill>
                            <a:srgbClr val="00A651"/>
                          </a:solidFill>
                          <a:latin typeface="Segoe UI"/>
                          <a:ea typeface="Segoe UI" charset="0"/>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1" dirty="0">
                          <a:solidFill>
                            <a:srgbClr val="0072BC"/>
                          </a:solidFill>
                          <a:latin typeface="Segoe UI"/>
                          <a:ea typeface="Segoe UI" charset="0"/>
                          <a:cs typeface="Segoe UI"/>
                          <a:hlinkClick r:id="rId4"/>
                        </a:rPr>
                        <a:t>Link</a:t>
                      </a:r>
                      <a:endParaRPr lang="en-US" sz="1400">
                        <a:latin typeface="Segoe UI"/>
                        <a:ea typeface="Segoe UI" charset="0"/>
                        <a:cs typeface="Segoe UI"/>
                        <a:hlinkClick r:id="" action="ppaction://noaction"/>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2466568174"/>
                  </a:ext>
                </a:extLst>
              </a:tr>
              <a:tr h="699427">
                <a:tc>
                  <a:txBody>
                    <a:bodyPr/>
                    <a:lstStyle/>
                    <a:p>
                      <a:pPr marL="0" lvl="0" indent="0" algn="ctr">
                        <a:buNone/>
                      </a:pPr>
                      <a:r>
                        <a:rPr lang="en-US" sz="1400" b="1" dirty="0">
                          <a:solidFill>
                            <a:srgbClr val="13334C"/>
                          </a:solidFill>
                          <a:latin typeface="Segoe UI"/>
                          <a:cs typeface="Segoe UI"/>
                        </a:rPr>
                        <a:t>Lịch </a:t>
                      </a:r>
                      <a:r>
                        <a:rPr lang="en-US" sz="1400" b="1" dirty="0" err="1">
                          <a:solidFill>
                            <a:srgbClr val="13334C"/>
                          </a:solidFill>
                          <a:latin typeface="Segoe UI"/>
                          <a:cs typeface="Segoe UI"/>
                        </a:rPr>
                        <a:t>làm</a:t>
                      </a:r>
                      <a:r>
                        <a:rPr lang="en-US" sz="1400" b="1" dirty="0">
                          <a:solidFill>
                            <a:srgbClr val="13334C"/>
                          </a:solidFill>
                          <a:latin typeface="Segoe UI"/>
                          <a:cs typeface="Segoe UI"/>
                        </a:rPr>
                        <a:t> </a:t>
                      </a:r>
                      <a:r>
                        <a:rPr lang="en-US" sz="1400" b="1" dirty="0" err="1">
                          <a:solidFill>
                            <a:srgbClr val="13334C"/>
                          </a:solidFill>
                          <a:latin typeface="Segoe UI"/>
                          <a:cs typeface="Segoe UI"/>
                        </a:rPr>
                        <a:t>việc</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lvl="0" indent="0" algn="ctr">
                        <a:buNone/>
                      </a:pPr>
                      <a:r>
                        <a:rPr lang="en-US" sz="1400" b="0" i="0" u="none" strike="noStrike" noProof="0">
                          <a:solidFill>
                            <a:srgbClr val="5B6B7A"/>
                          </a:solidFill>
                          <a:latin typeface="Segoe UI"/>
                          <a:cs typeface="Segoe UI"/>
                        </a:rPr>
                        <a:t>ThoTQ2</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0A651"/>
                          </a:solidFill>
                          <a:latin typeface="Segoe UI"/>
                          <a:ea typeface="Segoe UI" pitchFamily="34" charset="-122"/>
                          <a:cs typeface="Segoe UI"/>
                        </a:rPr>
                        <a:t>Hoàn </a:t>
                      </a:r>
                      <a:r>
                        <a:rPr lang="en-US" sz="1400" b="1" dirty="0" err="1">
                          <a:solidFill>
                            <a:srgbClr val="00A651"/>
                          </a:solidFill>
                          <a:latin typeface="Segoe UI"/>
                          <a:ea typeface="Segoe UI" pitchFamily="34" charset="-122"/>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072BC"/>
                          </a:solidFill>
                          <a:latin typeface="Segoe UI"/>
                          <a:ea typeface="Segoe UI" charset="0"/>
                          <a:cs typeface="Segoe UI"/>
                          <a:hlinkClick r:id="rId5"/>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99427">
                <a:tc>
                  <a:txBody>
                    <a:bodyPr/>
                    <a:lstStyle/>
                    <a:p>
                      <a:pPr marL="0" indent="0" algn="ctr">
                        <a:buNone/>
                      </a:pPr>
                      <a:r>
                        <a:rPr lang="en-US" sz="1400" b="1" dirty="0">
                          <a:solidFill>
                            <a:srgbClr val="13334C"/>
                          </a:solidFill>
                          <a:latin typeface="Segoe UI"/>
                          <a:ea typeface="Segoe UI" charset="0"/>
                          <a:cs typeface="Segoe UI"/>
                        </a:rPr>
                        <a:t>Tài </a:t>
                      </a:r>
                      <a:r>
                        <a:rPr lang="en-US" sz="1400" b="1" dirty="0" err="1">
                          <a:solidFill>
                            <a:srgbClr val="13334C"/>
                          </a:solidFill>
                          <a:latin typeface="Segoe UI"/>
                          <a:ea typeface="Segoe UI" charset="0"/>
                          <a:cs typeface="Segoe UI"/>
                        </a:rPr>
                        <a:t>liệu</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đào</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tạo</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tổng</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quan</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0" i="0" u="none" strike="noStrike" noProof="0">
                          <a:solidFill>
                            <a:srgbClr val="5B6B7A"/>
                          </a:solidFill>
                          <a:latin typeface="Segoe UI"/>
                          <a:cs typeface="Segoe UI"/>
                        </a:rPr>
                        <a:t>VuongGM1</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lvl="0" algn="ctr">
                        <a:lnSpc>
                          <a:spcPct val="100000"/>
                        </a:lnSpc>
                        <a:spcBef>
                          <a:spcPts val="0"/>
                        </a:spcBef>
                        <a:spcAft>
                          <a:spcPts val="0"/>
                        </a:spcAft>
                        <a:buNone/>
                      </a:pPr>
                      <a:r>
                        <a:rPr lang="en-US" sz="1400" b="1" i="0" u="none" strike="noStrike" noProof="0" dirty="0">
                          <a:solidFill>
                            <a:srgbClr val="00A651"/>
                          </a:solidFill>
                          <a:latin typeface="Segoe UI"/>
                          <a:ea typeface="Segoe UI" charset="0"/>
                          <a:cs typeface="Segoe UI"/>
                        </a:rPr>
                        <a:t>Hoàn </a:t>
                      </a:r>
                      <a:r>
                        <a:rPr lang="en-US" sz="1400" b="1" i="0" u="none" strike="noStrike" noProof="0" dirty="0" err="1">
                          <a:solidFill>
                            <a:srgbClr val="00A651"/>
                          </a:solidFill>
                          <a:latin typeface="Segoe UI"/>
                          <a:ea typeface="Segoe UI" charset="0"/>
                          <a:cs typeface="Segoe UI"/>
                        </a:rPr>
                        <a:t>thành</a:t>
                      </a:r>
                      <a:endParaRPr lang="en-US" sz="1400" b="0" i="0" u="none" strike="noStrike" noProof="0" dirty="0" err="1">
                        <a:solidFill>
                          <a:srgbClr val="080808"/>
                        </a:solidFill>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b="1" dirty="0">
                          <a:solidFill>
                            <a:srgbClr val="0072BC"/>
                          </a:solidFill>
                          <a:latin typeface="Segoe UI"/>
                          <a:ea typeface="Segoe UI" pitchFamily="34" charset="-122"/>
                          <a:cs typeface="Segoe UI"/>
                          <a:hlinkClick r:id="rId6"/>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10003"/>
                  </a:ext>
                </a:extLst>
              </a:tr>
              <a:tr h="699427">
                <a:tc>
                  <a:txBody>
                    <a:bodyPr/>
                    <a:lstStyle/>
                    <a:p>
                      <a:pPr marL="0" indent="0" algn="ctr">
                        <a:buNone/>
                      </a:pPr>
                      <a:r>
                        <a:rPr lang="en-US" sz="1400" b="1" dirty="0">
                          <a:solidFill>
                            <a:srgbClr val="13334C"/>
                          </a:solidFill>
                          <a:latin typeface="Segoe UI"/>
                          <a:ea typeface="Segoe UI" pitchFamily="34" charset="-122"/>
                          <a:cs typeface="Segoe UI"/>
                        </a:rPr>
                        <a:t>Tài </a:t>
                      </a:r>
                      <a:r>
                        <a:rPr lang="en-US" sz="1400" b="1" dirty="0" err="1">
                          <a:solidFill>
                            <a:srgbClr val="13334C"/>
                          </a:solidFill>
                          <a:latin typeface="Segoe UI"/>
                          <a:ea typeface="Segoe UI" pitchFamily="34" charset="-122"/>
                          <a:cs typeface="Segoe UI"/>
                        </a:rPr>
                        <a:t>liệu</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khảo</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sát</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quy</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trình</a:t>
                      </a:r>
                      <a:endParaRPr lang="en-US" sz="1400" b="1" dirty="0">
                        <a:solidFill>
                          <a:srgbClr val="13334C"/>
                        </a:solidFill>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II. </a:t>
                      </a:r>
                      <a:r>
                        <a:rPr lang="en-US" sz="1400" dirty="0" err="1">
                          <a:solidFill>
                            <a:srgbClr val="5B6B7A"/>
                          </a:solidFill>
                          <a:latin typeface="Segoe UI"/>
                          <a:ea typeface="Segoe UI" pitchFamily="34" charset="-122"/>
                          <a:cs typeface="Segoe UI"/>
                        </a:rPr>
                        <a:t>Phân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tích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lvl="0" indent="0" algn="ctr">
                        <a:buNone/>
                      </a:pPr>
                      <a:r>
                        <a:rPr lang="en-US" sz="1400" b="0" i="0" u="none" strike="noStrike" noProof="0">
                          <a:solidFill>
                            <a:srgbClr val="5B6B7A"/>
                          </a:solidFill>
                          <a:latin typeface="Segoe UI"/>
                          <a:cs typeface="Segoe UI"/>
                        </a:rPr>
                        <a:t>VuongGM1</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err="1">
                          <a:solidFill>
                            <a:srgbClr val="F37021"/>
                          </a:solidFill>
                          <a:latin typeface="Segoe UI"/>
                          <a:ea typeface="Segoe UI" pitchFamily="34" charset="-122"/>
                          <a:cs typeface="Segoe UI"/>
                        </a:rPr>
                        <a:t>Đang</a:t>
                      </a:r>
                      <a:r>
                        <a:rPr lang="en-US" sz="1400" b="1" dirty="0">
                          <a:solidFill>
                            <a:srgbClr val="F37021"/>
                          </a:solidFill>
                          <a:latin typeface="Segoe UI"/>
                          <a:ea typeface="Segoe UI" pitchFamily="34" charset="-122"/>
                          <a:cs typeface="Segoe UI"/>
                        </a:rPr>
                        <a:t> </a:t>
                      </a:r>
                      <a:r>
                        <a:rPr lang="en-US" sz="1400" b="1" dirty="0" err="1">
                          <a:solidFill>
                            <a:srgbClr val="F37021"/>
                          </a:solidFill>
                          <a:latin typeface="Segoe UI"/>
                          <a:ea typeface="Segoe UI" pitchFamily="34" charset="-122"/>
                          <a:cs typeface="Segoe UI"/>
                        </a:rPr>
                        <a:t>làm</a:t>
                      </a:r>
                      <a:endParaRPr lang="en-US" sz="1400" b="1">
                        <a:solidFill>
                          <a:srgbClr val="F37021"/>
                        </a:solidFill>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a:solidFill>
                            <a:srgbClr val="0072BC"/>
                          </a:solidFill>
                          <a:latin typeface="Segoe UI"/>
                          <a:ea typeface="Segoe UI" pitchFamily="34" charset="-122"/>
                          <a:cs typeface="Segoe UI"/>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99427">
                <a:tc>
                  <a:txBody>
                    <a:bodyPr/>
                    <a:lstStyle/>
                    <a:p>
                      <a:pPr marL="0" indent="0" algn="ctr">
                        <a:buNone/>
                      </a:pPr>
                      <a:r>
                        <a:rPr lang="en-US" sz="1400" b="1">
                          <a:solidFill>
                            <a:srgbClr val="13334C"/>
                          </a:solidFill>
                          <a:latin typeface="Segoe UI"/>
                          <a:ea typeface="Segoe UI" charset="0"/>
                          <a:cs typeface="Segoe UI"/>
                        </a:rPr>
                        <a:t>Tài Liệu Blueprint</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II. </a:t>
                      </a:r>
                      <a:r>
                        <a:rPr lang="en-US" sz="1400" dirty="0" err="1">
                          <a:solidFill>
                            <a:srgbClr val="5B6B7A"/>
                          </a:solidFill>
                          <a:latin typeface="Segoe UI"/>
                          <a:ea typeface="Segoe UI" pitchFamily="34" charset="-122"/>
                          <a:cs typeface="Segoe UI"/>
                        </a:rPr>
                        <a:t>Phân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tích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a:solidFill>
                            <a:srgbClr val="5B6B7A"/>
                          </a:solidFill>
                          <a:latin typeface="Segoe UI"/>
                          <a:ea typeface="Segoe UI" pitchFamily="34" charset="-122"/>
                          <a:cs typeface="Segoe UI"/>
                        </a:rPr>
                        <a:t>VuongGM1</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err="1">
                          <a:solidFill>
                            <a:srgbClr val="F37021"/>
                          </a:solidFill>
                          <a:latin typeface="Segoe UI"/>
                          <a:ea typeface="Segoe UI" pitchFamily="34" charset="-122"/>
                          <a:cs typeface="Segoe UI"/>
                        </a:rPr>
                        <a:t>Đang</a:t>
                      </a:r>
                      <a:r>
                        <a:rPr lang="en-US" sz="1400" b="1" dirty="0">
                          <a:solidFill>
                            <a:srgbClr val="F37021"/>
                          </a:solidFill>
                          <a:latin typeface="Segoe UI"/>
                          <a:ea typeface="Segoe UI" pitchFamily="34" charset="-122"/>
                          <a:cs typeface="Segoe UI"/>
                        </a:rPr>
                        <a:t> </a:t>
                      </a:r>
                      <a:r>
                        <a:rPr lang="en-US" sz="1400" b="1" dirty="0" err="1">
                          <a:solidFill>
                            <a:srgbClr val="F37021"/>
                          </a:solidFill>
                          <a:latin typeface="Segoe UI"/>
                          <a:ea typeface="Segoe UI" pitchFamily="34" charset="-122"/>
                          <a:cs typeface="Segoe UI"/>
                        </a:rPr>
                        <a:t>soạn</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a:solidFill>
                            <a:srgbClr val="0072BC"/>
                          </a:solidFill>
                          <a:latin typeface="Segoe UI"/>
                          <a:ea typeface="Segoe UI" pitchFamily="34" charset="-122"/>
                          <a:cs typeface="Segoe UI"/>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86"/>
        <p:cNvGrpSpPr/>
        <p:nvPr/>
      </p:nvGrpSpPr>
      <p:grpSpPr>
        <a:xfrm>
          <a:off x="0" y="0"/>
          <a:ext cx="0" cy="0"/>
          <a:chOff x="0" y="0"/>
          <a:chExt cx="0" cy="0"/>
        </a:xfrm>
      </p:grpSpPr>
      <p:sp>
        <p:nvSpPr>
          <p:cNvPr id="2987" name="Google Shape;2987;p45"/>
          <p:cNvSpPr txBox="1">
            <a:spLocks noGrp="1"/>
          </p:cNvSpPr>
          <p:nvPr>
            <p:ph type="body" idx="1"/>
          </p:nvPr>
        </p:nvSpPr>
        <p:spPr>
          <a:xfrm>
            <a:off x="690059" y="3978761"/>
            <a:ext cx="4884737" cy="7003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5400"/>
              <a:buNone/>
            </a:pPr>
            <a:r>
              <a:rPr lang="en-US">
                <a:latin typeface="Segoe UI" panose="020B0502040204020203" pitchFamily="34" charset="0"/>
                <a:cs typeface="Segoe UI" panose="020B0502040204020203" pitchFamily="34" charset="0"/>
              </a:rPr>
              <a:t>THANK YOU!</a:t>
            </a:r>
            <a:endParaRPr>
              <a:latin typeface="Segoe UI" panose="020B0502040204020203" pitchFamily="34" charset="0"/>
              <a:cs typeface="Segoe UI" panose="020B0502040204020203" pitchFamily="34" charset="0"/>
            </a:endParaRPr>
          </a:p>
        </p:txBody>
      </p:sp>
      <p:sp>
        <p:nvSpPr>
          <p:cNvPr id="2988" name="Google Shape;2988;p45"/>
          <p:cNvSpPr txBox="1">
            <a:spLocks noGrp="1"/>
          </p:cNvSpPr>
          <p:nvPr>
            <p:ph type="body" idx="2"/>
          </p:nvPr>
        </p:nvSpPr>
        <p:spPr>
          <a:xfrm>
            <a:off x="690059" y="4899767"/>
            <a:ext cx="5227265" cy="1668457"/>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FFFFFF"/>
              </a:buClr>
              <a:buSzPts val="1800"/>
              <a:buFont typeface="Quattrocento Sans"/>
              <a:buNone/>
            </a:pPr>
            <a:r>
              <a:rPr lang="en-US" sz="1800" b="1" i="0" u="none" strike="noStrike" cap="none">
                <a:solidFill>
                  <a:srgbClr val="FFFFFF"/>
                </a:solidFill>
                <a:latin typeface="Segoe UI" panose="020B0502040204020203" pitchFamily="34" charset="0"/>
                <a:cs typeface="Segoe UI" panose="020B0502040204020203" pitchFamily="34" charset="0"/>
                <a:sym typeface="Quattrocento Sans"/>
              </a:rPr>
              <a:t>CONTACT US </a:t>
            </a:r>
            <a:endParaRPr sz="1200" b="0" i="0" u="none" strike="noStrike" cap="none">
              <a:solidFill>
                <a:srgbClr val="FFFFFF"/>
              </a:solidFill>
              <a:latin typeface="Segoe UI" panose="020B0502040204020203" pitchFamily="34" charset="0"/>
              <a:cs typeface="Segoe UI" panose="020B0502040204020203" pitchFamily="34" charset="0"/>
              <a:sym typeface="Quattrocento Sans"/>
            </a:endParaRPr>
          </a:p>
          <a:p>
            <a:pPr marL="0" marR="0" lvl="0" indent="0" algn="l" rtl="0">
              <a:lnSpc>
                <a:spcPct val="120000"/>
              </a:lnSpc>
              <a:spcBef>
                <a:spcPts val="0"/>
              </a:spcBef>
              <a:spcAft>
                <a:spcPts val="0"/>
              </a:spcAft>
              <a:buClr>
                <a:schemeClr val="accent1"/>
              </a:buClr>
              <a:buSzPts val="1200"/>
              <a:buFont typeface="Quattrocento Sans"/>
              <a:buNone/>
            </a:pPr>
            <a:r>
              <a:rPr lang="en-US" sz="1200" i="0" u="none" strike="noStrike" cap="none">
                <a:solidFill>
                  <a:schemeClr val="accent1"/>
                </a:solidFill>
                <a:latin typeface="Segoe UI" panose="020B0502040204020203" pitchFamily="34" charset="0"/>
                <a:cs typeface="Segoe UI" panose="020B0502040204020203" pitchFamily="34" charset="0"/>
                <a:sym typeface="Quattrocento Sans"/>
              </a:rPr>
              <a:t>FPT Software Company </a:t>
            </a:r>
            <a:r>
              <a:rPr lang="en-US" sz="1200">
                <a:solidFill>
                  <a:schemeClr val="accent1"/>
                </a:solidFill>
                <a:latin typeface="Segoe UI" panose="020B0502040204020203" pitchFamily="34" charset="0"/>
                <a:cs typeface="Segoe UI" panose="020B0502040204020203" pitchFamily="34" charset="0"/>
                <a:sym typeface="Quattrocento Sans"/>
              </a:rPr>
              <a:t>Limited</a:t>
            </a:r>
            <a:endParaRPr>
              <a:latin typeface="Segoe UI" panose="020B0502040204020203" pitchFamily="34" charset="0"/>
              <a:cs typeface="Segoe UI" panose="020B0502040204020203" pitchFamily="34" charset="0"/>
            </a:endParaRPr>
          </a:p>
          <a:p>
            <a:pPr marL="0" marR="0" lvl="0" indent="0" algn="l" rtl="0">
              <a:lnSpc>
                <a:spcPct val="120000"/>
              </a:lnSpc>
              <a:spcBef>
                <a:spcPts val="0"/>
              </a:spcBef>
              <a:spcAft>
                <a:spcPts val="0"/>
              </a:spcAft>
              <a:buClr>
                <a:srgbClr val="FFFFFF"/>
              </a:buClr>
              <a:buSzPts val="1200"/>
              <a:buFont typeface="Quattrocento Sans"/>
              <a:buNone/>
            </a:pPr>
            <a: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t>FPT Cau Giay Building, Duy Tan Street, Cau Giay Ward, Hanoi City, Vietnam</a:t>
            </a:r>
            <a:b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br>
            <a: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t>Tel.: +84 (24) 3 768 9048</a:t>
            </a:r>
            <a:endParaRPr sz="1400" b="0" i="0" u="none" strike="noStrike" cap="none">
              <a:solidFill>
                <a:schemeClr val="lt1"/>
              </a:solidFill>
              <a:latin typeface="Segoe UI" panose="020B0502040204020203" pitchFamily="34" charset="0"/>
              <a:cs typeface="Segoe UI" panose="020B0502040204020203" pitchFamily="34" charset="0"/>
              <a:sym typeface="Quattrocento Sans"/>
            </a:endParaRPr>
          </a:p>
          <a:p>
            <a:pPr marL="0" lvl="0" indent="0" algn="l" rtl="0">
              <a:lnSpc>
                <a:spcPct val="90000"/>
              </a:lnSpc>
              <a:spcBef>
                <a:spcPts val="1000"/>
              </a:spcBef>
              <a:spcAft>
                <a:spcPts val="0"/>
              </a:spcAft>
              <a:buClr>
                <a:schemeClr val="lt1"/>
              </a:buClr>
              <a:buSzPts val="1800"/>
              <a:buNone/>
            </a:pPr>
            <a:endParaRPr>
              <a:latin typeface="Segoe UI" panose="020B0502040204020203" pitchFamily="34" charset="0"/>
              <a:cs typeface="Segoe UI" panose="020B0502040204020203" pitchFamily="34" charset="0"/>
            </a:endParaRPr>
          </a:p>
        </p:txBody>
      </p:sp>
    </p:spTree>
  </p:cSld>
  <p:clrMapOvr>
    <a:masterClrMapping/>
  </p:clrMapOvr>
</p:sld>
</file>

<file path=ppt/theme/theme1.xml><?xml version="1.0" encoding="utf-8"?>
<a:theme xmlns:a="http://schemas.openxmlformats.org/drawingml/2006/main" name="1_Office Theme">
  <a:themeElements>
    <a:clrScheme name="Custom 12">
      <a:dk1>
        <a:srgbClr val="080808"/>
      </a:dk1>
      <a:lt1>
        <a:srgbClr val="FFFFFF"/>
      </a:lt1>
      <a:dk2>
        <a:srgbClr val="4D4D4D"/>
      </a:dk2>
      <a:lt2>
        <a:srgbClr val="FFFFFF"/>
      </a:lt2>
      <a:accent1>
        <a:srgbClr val="F37021"/>
      </a:accent1>
      <a:accent2>
        <a:srgbClr val="50B848"/>
      </a:accent2>
      <a:accent3>
        <a:srgbClr val="034EA2"/>
      </a:accent3>
      <a:accent4>
        <a:srgbClr val="33B2C1"/>
      </a:accent4>
      <a:accent5>
        <a:srgbClr val="19226D"/>
      </a:accent5>
      <a:accent6>
        <a:srgbClr val="AEABAB"/>
      </a:accent6>
      <a:hlink>
        <a:srgbClr val="F37021"/>
      </a:hlink>
      <a:folHlink>
        <a:srgbClr val="F37021"/>
      </a:folHlink>
    </a:clrScheme>
    <a:fontScheme name="FSO_Default">
      <a:majorFont>
        <a:latin typeface="Segoe UI"/>
        <a:ea typeface=""/>
        <a:cs typeface=""/>
      </a:majorFont>
      <a:minorFont>
        <a:latin typeface="Segoe UI"/>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b512a4e-bb54-4328-ad34-d43205aaa1ec}" enabled="1" method="Standard" siteId="{f01e930a-b52e-42b1-b70f-a8882b5d043b}"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1_Office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359</cp:revision>
  <dcterms:created xsi:type="dcterms:W3CDTF">2026-08-10T06:23:03Z</dcterms:created>
  <dcterms:modified xsi:type="dcterms:W3CDTF">2026-08-24T05:07:27Z</dcterms:modified>
</cp:coreProperties>
</file>